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70" r:id="rId6"/>
    <p:sldMasterId id="2147483682" r:id="rId7"/>
    <p:sldMasterId id="2147483687" r:id="rId8"/>
  </p:sldMasterIdLst>
  <p:notesMasterIdLst>
    <p:notesMasterId r:id="rId82"/>
  </p:notesMasterIdLst>
  <p:sldIdLst>
    <p:sldId id="303" r:id="rId9"/>
    <p:sldId id="295" r:id="rId10"/>
    <p:sldId id="258" r:id="rId11"/>
    <p:sldId id="259" r:id="rId12"/>
    <p:sldId id="287" r:id="rId13"/>
    <p:sldId id="260" r:id="rId14"/>
    <p:sldId id="265" r:id="rId15"/>
    <p:sldId id="261" r:id="rId16"/>
    <p:sldId id="263" r:id="rId17"/>
    <p:sldId id="288" r:id="rId18"/>
    <p:sldId id="262" r:id="rId19"/>
    <p:sldId id="282" r:id="rId20"/>
    <p:sldId id="270" r:id="rId21"/>
    <p:sldId id="266" r:id="rId22"/>
    <p:sldId id="302" r:id="rId23"/>
    <p:sldId id="273" r:id="rId24"/>
    <p:sldId id="290" r:id="rId25"/>
    <p:sldId id="274" r:id="rId26"/>
    <p:sldId id="277" r:id="rId27"/>
    <p:sldId id="280" r:id="rId28"/>
    <p:sldId id="278" r:id="rId29"/>
    <p:sldId id="281" r:id="rId30"/>
    <p:sldId id="271" r:id="rId31"/>
    <p:sldId id="283" r:id="rId32"/>
    <p:sldId id="285" r:id="rId33"/>
    <p:sldId id="286" r:id="rId34"/>
    <p:sldId id="279" r:id="rId35"/>
    <p:sldId id="272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50" r:id="rId77"/>
    <p:sldId id="346" r:id="rId78"/>
    <p:sldId id="347" r:id="rId79"/>
    <p:sldId id="351" r:id="rId80"/>
    <p:sldId id="349" r:id="rId8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646"/>
    <a:srgbClr val="254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3" autoAdjust="0"/>
    <p:restoredTop sz="94692" autoAdjust="0"/>
  </p:normalViewPr>
  <p:slideViewPr>
    <p:cSldViewPr showGuides="1">
      <p:cViewPr varScale="1">
        <p:scale>
          <a:sx n="120" d="100"/>
          <a:sy n="120" d="100"/>
        </p:scale>
        <p:origin x="10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C9D73-2B39-4B44-99C4-031420227AF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07F7E-BFB4-4613-8CE6-472E10C358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3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ol.com/utd/content/abstract.do?topicKey=dis_chld/7520&amp;refNum=2,80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utdol.com/utd/content/abstract.do?topicKey=dis_chld/7520&amp;refNum=81" TargetMode="External"/><Relationship Id="rId4" Type="http://schemas.openxmlformats.org/officeDocument/2006/relationships/hyperlink" Target="http://www.utdol.com/utd/content/abstract.do?topicKey=dis_chld/7520&amp;refNum=8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379692-4BE9-4077-AAA3-E49798FAA0C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01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379692-4BE9-4077-AAA3-E49798FAA0C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624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hypoT3 vooral diastolische HT, met hogere </a:t>
            </a:r>
            <a:r>
              <a:rPr lang="nl-BE" dirty="0" err="1"/>
              <a:t>vascul</a:t>
            </a:r>
            <a:r>
              <a:rPr lang="nl-BE" dirty="0"/>
              <a:t> weerstand, hoger </a:t>
            </a:r>
            <a:r>
              <a:rPr lang="nl-BE" dirty="0" err="1"/>
              <a:t>aldo</a:t>
            </a:r>
            <a:r>
              <a:rPr lang="nl-BE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B7332-8309-409C-BCD1-3296F76B280D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57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lesions first appeared during late childhood. Three large cafe-au-</a:t>
            </a:r>
            <a:r>
              <a:rPr lang="en-US" altLang="nl-B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lait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macules on the back and right arm. The large, soft, ill-defined, subcutaneous nodule on the right lower back and on the right posterior axillary line are plexiform neuromas. </a:t>
            </a:r>
          </a:p>
          <a:p>
            <a:endParaRPr lang="en-US" altLang="nl-B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Hypertension is a frequent finding in adults with NF1 and may develop during childhood. Hypertension is considered essential in most cases, but vascular lesions producing </a:t>
            </a:r>
            <a:r>
              <a:rPr lang="en-US" altLang="nl-B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renovascular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hypertension are more frequent in NF1 patients [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  <a:hlinkClick r:id="rId3" action="ppaction://hlinkfile"/>
              </a:rPr>
              <a:t>2,80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]. </a:t>
            </a:r>
            <a:r>
              <a:rPr lang="en-US" altLang="nl-B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Renovascular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lesions can be detected in patients who are still normotensive; the frequency with which such patients will develop hypertension is not known [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  <a:hlinkClick r:id="rId4" action="ppaction://hlinkfile"/>
              </a:rPr>
              <a:t>80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]. A much less common cause of hypertension in NF1 is </a:t>
            </a:r>
            <a:r>
              <a:rPr lang="en-US" altLang="nl-B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pheochromocytoma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which has been clinically identified in 0.1 to 5.7 percent of patients [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  <a:hlinkClick r:id="rId5" action="ppaction://hlinkfile"/>
              </a:rPr>
              <a:t>81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]. The mean age at diagnosis was 42 years. </a:t>
            </a:r>
          </a:p>
          <a:p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Frequenter </a:t>
            </a:r>
            <a:r>
              <a:rPr lang="en-US" altLang="nl-B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geass</a:t>
            </a:r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CNS </a:t>
            </a:r>
            <a:r>
              <a:rPr lang="en-US" altLang="nl-B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tumoren</a:t>
            </a:r>
            <a:endParaRPr lang="en-US" altLang="nl-B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nl-BE" dirty="0">
                <a:latin typeface="Arial" panose="020B0604020202020204" pitchFamily="34" charset="0"/>
                <a:ea typeface="ＭＳ Ｐゴシック" panose="020B0600070205080204" pitchFamily="34" charset="-128"/>
              </a:rPr>
              <a:t>NF1 is an autosomal dominant genetic disorder with an incidence of approximately 1 in 2600 to 1 in 3000 individuals</a:t>
            </a:r>
            <a:endParaRPr lang="nl-NL" altLang="nl-B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AD2F-0F51-4AA0-8066-DFAA2DF6D537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06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Coarctation</a:t>
            </a:r>
            <a:r>
              <a:rPr lang="nl-BE" dirty="0"/>
              <a:t> :geruis</a:t>
            </a:r>
            <a:r>
              <a:rPr lang="nl-BE" baseline="0" dirty="0"/>
              <a:t> </a:t>
            </a:r>
            <a:r>
              <a:rPr lang="nl-BE" baseline="0" dirty="0" err="1"/>
              <a:t>interscapulair</a:t>
            </a:r>
            <a:r>
              <a:rPr lang="nl-BE" baseline="0" dirty="0"/>
              <a:t>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B7332-8309-409C-BCD1-3296F76B280D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4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D72-62BF-434A-B72A-D8FC26013221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917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D72-62BF-434A-B72A-D8FC26013221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181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Spirono</a:t>
            </a:r>
            <a:r>
              <a:rPr lang="nl-BE" dirty="0"/>
              <a:t>: stijging </a:t>
            </a:r>
            <a:r>
              <a:rPr lang="nl-BE" dirty="0" err="1"/>
              <a:t>aldo</a:t>
            </a:r>
            <a:endParaRPr lang="nl-BE" dirty="0"/>
          </a:p>
          <a:p>
            <a:r>
              <a:rPr lang="nl-BE" dirty="0"/>
              <a:t>Diuretica, </a:t>
            </a:r>
            <a:r>
              <a:rPr lang="nl-BE" dirty="0" err="1"/>
              <a:t>spirono</a:t>
            </a:r>
            <a:r>
              <a:rPr lang="nl-BE" dirty="0"/>
              <a:t>,  ace-</a:t>
            </a:r>
            <a:r>
              <a:rPr lang="nl-BE" baseline="0" dirty="0"/>
              <a:t> I : stijging PRA</a:t>
            </a:r>
            <a:br>
              <a:rPr lang="nl-BE" baseline="0" dirty="0"/>
            </a:br>
            <a:r>
              <a:rPr lang="nl-BE" baseline="0" dirty="0" err="1"/>
              <a:t>betablok</a:t>
            </a:r>
            <a:r>
              <a:rPr lang="nl-BE" baseline="0" dirty="0"/>
              <a:t>, centraal daling PRA</a:t>
            </a:r>
            <a:br>
              <a:rPr lang="nl-BE" baseline="0" dirty="0"/>
            </a:b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B7332-8309-409C-BCD1-3296F76B280D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50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866527"/>
          </a:xfrm>
        </p:spPr>
        <p:txBody>
          <a:bodyPr/>
          <a:lstStyle>
            <a:lvl1pPr algn="r">
              <a:defRPr>
                <a:solidFill>
                  <a:srgbClr val="254E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2783359"/>
            <a:ext cx="7776864" cy="792088"/>
          </a:xfrm>
        </p:spPr>
        <p:txBody>
          <a:bodyPr/>
          <a:lstStyle>
            <a:lvl1pPr marL="0" indent="0" algn="r">
              <a:buNone/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te bewerken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79512" y="6356350"/>
            <a:ext cx="144016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2DA7CF-9A39-4F2D-9845-244388C71C4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218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8513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9CAB-D87B-44E9-9C9D-F32A23EAB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782DE-ECF5-4D78-A1CD-DAF8C0B3C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CBD9B-D9FD-40CD-B876-5B804497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867D6-7010-4073-A7A0-D863F552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8F5DB-21E2-4831-A975-3C9FB74F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E8D41-6D97-40C2-9C45-40F36F15D44E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4386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79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898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831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355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149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128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958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25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797152"/>
            <a:ext cx="4896544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512" y="188640"/>
            <a:ext cx="5472608" cy="4114800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>
            <a:lvl1pPr marL="0" indent="0">
              <a:buNone/>
              <a:defRPr sz="3200">
                <a:solidFill>
                  <a:srgbClr val="46464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512" y="5373216"/>
            <a:ext cx="489654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79512" y="6356350"/>
            <a:ext cx="1296144" cy="365125"/>
          </a:xfrm>
          <a:prstGeom prst="rect">
            <a:avLst/>
          </a:prstGeom>
        </p:spPr>
        <p:txBody>
          <a:bodyPr/>
          <a:lstStyle/>
          <a:p>
            <a:fld id="{152DA7CF-9A39-4F2D-9845-244388C71C45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8" name="Tijdelijke aanduiding voor dianummer 5"/>
          <p:cNvSpPr txBox="1">
            <a:spLocks/>
          </p:cNvSpPr>
          <p:nvPr userDrawn="1"/>
        </p:nvSpPr>
        <p:spPr>
          <a:xfrm>
            <a:off x="179512" y="6356350"/>
            <a:ext cx="14401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2DA7CF-9A39-4F2D-9845-244388C71C4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3685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13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111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872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916834"/>
            <a:ext cx="7772400" cy="866527"/>
          </a:xfrm>
        </p:spPr>
        <p:txBody>
          <a:bodyPr/>
          <a:lstStyle>
            <a:lvl1pPr algn="r">
              <a:defRPr>
                <a:solidFill>
                  <a:srgbClr val="546D2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2783359"/>
            <a:ext cx="7776864" cy="792088"/>
          </a:xfrm>
        </p:spPr>
        <p:txBody>
          <a:bodyPr/>
          <a:lstStyle>
            <a:lvl1pPr marL="0" indent="0" algn="r">
              <a:buNone/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te bewerken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79513" y="6356352"/>
            <a:ext cx="144016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2DA7CF-9A39-4F2D-9845-244388C71C45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3666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3" y="4797152"/>
            <a:ext cx="4896544" cy="566738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512" y="188640"/>
            <a:ext cx="5472608" cy="4114800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>
            <a:lvl1pPr marL="0" indent="0">
              <a:buNone/>
              <a:defRPr sz="2400">
                <a:solidFill>
                  <a:srgbClr val="464646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513" y="5373216"/>
            <a:ext cx="4896544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79512" y="6356352"/>
            <a:ext cx="1296144" cy="365125"/>
          </a:xfrm>
          <a:prstGeom prst="rect">
            <a:avLst/>
          </a:prstGeom>
        </p:spPr>
        <p:txBody>
          <a:bodyPr/>
          <a:lstStyle/>
          <a:p>
            <a:fld id="{152DA7CF-9A39-4F2D-9845-244388C71C4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dianummer 5"/>
          <p:cNvSpPr txBox="1">
            <a:spLocks/>
          </p:cNvSpPr>
          <p:nvPr userDrawn="1"/>
        </p:nvSpPr>
        <p:spPr>
          <a:xfrm>
            <a:off x="179513" y="6356352"/>
            <a:ext cx="14401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2DA7CF-9A39-4F2D-9845-244388C71C45}" type="slidenum">
              <a:rPr lang="nl-BE" sz="1350" smtClean="0"/>
              <a:pPr/>
              <a:t>‹nr.›</a:t>
            </a:fld>
            <a:endParaRPr lang="nl-BE" sz="1350"/>
          </a:p>
        </p:txBody>
      </p:sp>
    </p:spTree>
    <p:extLst>
      <p:ext uri="{BB962C8B-B14F-4D97-AF65-F5344CB8AC3E}">
        <p14:creationId xmlns:p14="http://schemas.microsoft.com/office/powerpoint/2010/main" val="777470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Titelstijl van model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Klik om de tekststijl van het model te bewerken</a:t>
            </a:r>
          </a:p>
          <a:p>
            <a:pPr lvl="1" eaLnBrk="1" latinLnBrk="0" hangingPunct="1"/>
            <a:r>
              <a:rPr lang="fr-FR"/>
              <a:t>Tweede niveau</a:t>
            </a:r>
          </a:p>
          <a:p>
            <a:pPr lvl="2" eaLnBrk="1" latinLnBrk="0" hangingPunct="1"/>
            <a:r>
              <a:rPr lang="fr-FR"/>
              <a:t>Derde niveau</a:t>
            </a:r>
          </a:p>
          <a:p>
            <a:pPr lvl="3" eaLnBrk="1" latinLnBrk="0" hangingPunct="1"/>
            <a:r>
              <a:rPr lang="fr-FR"/>
              <a:t>Vierde niveau</a:t>
            </a:r>
          </a:p>
          <a:p>
            <a:pPr lvl="4" eaLnBrk="1" latinLnBrk="0" hangingPunct="1"/>
            <a:r>
              <a:rPr lang="fr-FR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B24B-4EA4-264F-A62D-3F69786E9A0C}" type="datetimeFigureOut">
              <a:rPr lang="nl-NL" smtClean="0"/>
              <a:pPr/>
              <a:t>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F71C-ACAE-4044-A9EF-3D5CBB7898C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234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17D0FAD-8B53-4CFF-B5C1-A3F088CE035B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3205535-F5C3-413B-B3EB-C5A1598F00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3987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2739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6977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235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Titelstijl van model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Klik om de tekststijl van het model te bewerken</a:t>
            </a:r>
          </a:p>
          <a:p>
            <a:pPr lvl="1" eaLnBrk="1" latinLnBrk="0" hangingPunct="1"/>
            <a:r>
              <a:rPr lang="fr-FR"/>
              <a:t>Tweede niveau</a:t>
            </a:r>
          </a:p>
          <a:p>
            <a:pPr lvl="2" eaLnBrk="1" latinLnBrk="0" hangingPunct="1"/>
            <a:r>
              <a:rPr lang="fr-FR"/>
              <a:t>Derde niveau</a:t>
            </a:r>
          </a:p>
          <a:p>
            <a:pPr lvl="3" eaLnBrk="1" latinLnBrk="0" hangingPunct="1"/>
            <a:r>
              <a:rPr lang="fr-FR"/>
              <a:t>Vierde niveau</a:t>
            </a:r>
          </a:p>
          <a:p>
            <a:pPr lvl="4" eaLnBrk="1" latinLnBrk="0" hangingPunct="1"/>
            <a:r>
              <a:rPr lang="fr-FR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B24B-4EA4-264F-A62D-3F69786E9A0C}" type="datetimeFigureOut">
              <a:rPr lang="nl-NL" smtClean="0"/>
              <a:pPr/>
              <a:t>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F71C-ACAE-4044-A9EF-3D5CBB7898C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626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7510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9953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79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657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4325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1974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194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937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301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64646"/>
                </a:solidFill>
              </a:defRPr>
            </a:lvl1pPr>
            <a:lvl2pPr>
              <a:defRPr sz="2400">
                <a:solidFill>
                  <a:srgbClr val="464646"/>
                </a:solidFill>
              </a:defRPr>
            </a:lvl2pPr>
            <a:lvl3pPr>
              <a:defRPr sz="2000">
                <a:solidFill>
                  <a:srgbClr val="464646"/>
                </a:solidFill>
              </a:defRPr>
            </a:lvl3pPr>
            <a:lvl4pPr>
              <a:defRPr sz="1800">
                <a:solidFill>
                  <a:srgbClr val="464646"/>
                </a:solidFill>
              </a:defRPr>
            </a:lvl4pPr>
            <a:lvl5pPr>
              <a:defRPr sz="1800">
                <a:solidFill>
                  <a:srgbClr val="46464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64646"/>
                </a:solidFill>
              </a:defRPr>
            </a:lvl1pPr>
            <a:lvl2pPr>
              <a:defRPr sz="2400">
                <a:solidFill>
                  <a:srgbClr val="464646"/>
                </a:solidFill>
              </a:defRPr>
            </a:lvl2pPr>
            <a:lvl3pPr>
              <a:defRPr sz="2000">
                <a:solidFill>
                  <a:srgbClr val="464646"/>
                </a:solidFill>
              </a:defRPr>
            </a:lvl3pPr>
            <a:lvl4pPr>
              <a:defRPr sz="1800">
                <a:solidFill>
                  <a:srgbClr val="464646"/>
                </a:solidFill>
              </a:defRPr>
            </a:lvl4pPr>
            <a:lvl5pPr>
              <a:defRPr sz="1800">
                <a:solidFill>
                  <a:srgbClr val="46464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94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115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834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7D0FAD-8B53-4CFF-B5C1-A3F088CE035B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205535-F5C3-413B-B3EB-C5A1598F00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32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295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28600" y="17099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520" y="3429000"/>
            <a:ext cx="7056784" cy="272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9512" y="6356350"/>
            <a:ext cx="144016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2DA7CF-9A39-4F2D-9845-244388C71C4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963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8" r:id="rId3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rgbClr val="254E9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014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rgbClr val="254E9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/>
              <a:t>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07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28600" y="17099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520" y="3429002"/>
            <a:ext cx="7056784" cy="272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9513" y="6356352"/>
            <a:ext cx="144016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2DA7CF-9A39-4F2D-9845-244388C71C45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967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xStyles>
    <p:titleStyle>
      <a:lvl1pPr algn="r" defTabSz="685800" rtl="0" eaLnBrk="1" latinLnBrk="0" hangingPunct="1">
        <a:spcBef>
          <a:spcPct val="0"/>
        </a:spcBef>
        <a:buNone/>
        <a:defRPr sz="3300" kern="1200">
          <a:solidFill>
            <a:srgbClr val="546D25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B4839-C862-4CF5-97AE-9B6C0CE652BD}" type="datetimeFigureOut">
              <a:rPr lang="nl-BE" smtClean="0"/>
              <a:t>03/11/2020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EBC0-CAF9-43B3-9AD2-F0C71D4DF3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172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138809" y="4671138"/>
            <a:ext cx="4917467" cy="1188132"/>
          </a:xfrm>
        </p:spPr>
        <p:txBody>
          <a:bodyPr anchor="t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nl-BE" sz="1500" dirty="0">
                <a:latin typeface="Arial"/>
                <a:cs typeface="Arial"/>
              </a:rPr>
              <a:t>Even geduld…onze online sessie start vrijdag 30 oktober om 12:30 uur.   Je kan je alvast aanmelden, vul het formulier in door onderstaande link over te nemen of de </a:t>
            </a:r>
            <a:r>
              <a:rPr lang="nl-BE" sz="1500" dirty="0" err="1">
                <a:latin typeface="Arial"/>
                <a:cs typeface="Arial"/>
              </a:rPr>
              <a:t>qr</a:t>
            </a:r>
            <a:r>
              <a:rPr lang="nl-BE" sz="1500" dirty="0">
                <a:latin typeface="Arial"/>
                <a:cs typeface="Arial"/>
              </a:rPr>
              <a:t>-code te scannen.</a:t>
            </a:r>
            <a:r>
              <a:rPr lang="nl-BE" sz="1500" dirty="0"/>
              <a:t/>
            </a:r>
            <a:br>
              <a:rPr lang="nl-BE" sz="1500" dirty="0"/>
            </a:br>
            <a:r>
              <a:rPr lang="nl-BE" sz="1500" dirty="0">
                <a:latin typeface="Arial"/>
                <a:cs typeface="Arial"/>
              </a:rPr>
              <a:t>https://bit.ly/3jiWtJW</a:t>
            </a:r>
            <a:endParaRPr lang="nl-BE" sz="1500" dirty="0">
              <a:latin typeface="Consolas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31" y="998731"/>
            <a:ext cx="4803613" cy="347691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481110" y="329050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6" name="Rechthoek 5"/>
          <p:cNvSpPr/>
          <p:nvPr/>
        </p:nvSpPr>
        <p:spPr>
          <a:xfrm>
            <a:off x="4481110" y="329050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7" name="Rechthoek 6"/>
          <p:cNvSpPr/>
          <p:nvPr/>
        </p:nvSpPr>
        <p:spPr>
          <a:xfrm>
            <a:off x="4481110" y="329050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F3AE2048-4DEB-4010-BF19-CA4EF12F8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529" y="3336734"/>
            <a:ext cx="1134738" cy="11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6DC6E89-EB34-463C-8173-0B8B31584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9" y="188640"/>
            <a:ext cx="4784794" cy="2880320"/>
          </a:xfrm>
          <a:prstGeom prst="rect">
            <a:avLst/>
          </a:prstGeom>
        </p:spPr>
      </p:pic>
      <p:pic>
        <p:nvPicPr>
          <p:cNvPr id="9" name="Afbeelding 8" descr="Afbeelding met persoon, vrouw, zitten, poseren&#10;&#10;Automatisch gegenereerde beschrijving">
            <a:extLst>
              <a:ext uri="{FF2B5EF4-FFF2-40B4-BE49-F238E27FC236}">
                <a16:creationId xmlns:a16="http://schemas.microsoft.com/office/drawing/2014/main" id="{4FD7DF2A-3BA5-4551-8F91-305A64EA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27" y="476672"/>
            <a:ext cx="2849589" cy="4416862"/>
          </a:xfrm>
          <a:prstGeom prst="rect">
            <a:avLst/>
          </a:prstGeom>
        </p:spPr>
      </p:pic>
      <p:pic>
        <p:nvPicPr>
          <p:cNvPr id="11" name="Afbeelding 10" descr="Afbeelding met afstands-, meter&#10;&#10;Automatisch gegenereerde beschrijving">
            <a:extLst>
              <a:ext uri="{FF2B5EF4-FFF2-40B4-BE49-F238E27FC236}">
                <a16:creationId xmlns:a16="http://schemas.microsoft.com/office/drawing/2014/main" id="{E979A6FA-0913-46A7-98CB-B7D7127EE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9" y="3238406"/>
            <a:ext cx="3331412" cy="2767159"/>
          </a:xfrm>
          <a:prstGeom prst="rect">
            <a:avLst/>
          </a:prstGeom>
        </p:spPr>
      </p:pic>
      <p:pic>
        <p:nvPicPr>
          <p:cNvPr id="13" name="Afbeelding 12" descr="Afbeelding met mobiele telefoon, oven&#10;&#10;Automatisch gegenereerde beschrijving">
            <a:extLst>
              <a:ext uri="{FF2B5EF4-FFF2-40B4-BE49-F238E27FC236}">
                <a16:creationId xmlns:a16="http://schemas.microsoft.com/office/drawing/2014/main" id="{DC81C2D9-F512-4D49-988D-498B9EBC5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06" y="3645024"/>
            <a:ext cx="1946426" cy="152470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AEAB62C-ECDE-4928-A51F-80B3F197A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24" y="6175012"/>
            <a:ext cx="4419048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9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Verschillende metingen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7" y="188640"/>
            <a:ext cx="8995085" cy="60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21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AE8D2D3-C054-40FC-9E0F-5C785F7C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83" y="792846"/>
            <a:ext cx="5511140" cy="486840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5CC0E9B-208F-4236-82AA-6C99F72F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Classificatie van hypertensie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4D06B39-76ED-499B-AD6E-4187E7297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2763048" cy="1663282"/>
          </a:xfrm>
          <a:prstGeom prst="rect">
            <a:avLst/>
          </a:prstGeom>
        </p:spPr>
      </p:pic>
      <p:pic>
        <p:nvPicPr>
          <p:cNvPr id="9" name="Afbeelding 8" descr="Afbeelding met apparaat, binnen, tafel, zitten&#10;&#10;Automatisch gegenereerde beschrijving">
            <a:extLst>
              <a:ext uri="{FF2B5EF4-FFF2-40B4-BE49-F238E27FC236}">
                <a16:creationId xmlns:a16="http://schemas.microsoft.com/office/drawing/2014/main" id="{A2A261D5-DFAB-4FBA-859A-8794E3276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301208"/>
            <a:ext cx="2687125" cy="14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9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160072" cy="67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55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… en wat gebeurt er ‘s nachts?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0728"/>
            <a:ext cx="7679662" cy="57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8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FA616A4-7D59-46F3-9B13-70D209D5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nl-BE" dirty="0"/>
              <a:t>Witte Jas</a:t>
            </a:r>
            <a:br>
              <a:rPr lang="nl-BE" dirty="0"/>
            </a:br>
            <a:r>
              <a:rPr lang="nl-BE" dirty="0"/>
              <a:t>Hypertensie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5"/>
            <a:ext cx="9793844" cy="36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D34DFF1-002E-480F-B052-6597A9E678D4}"/>
              </a:ext>
            </a:extLst>
          </p:cNvPr>
          <p:cNvSpPr txBox="1">
            <a:spLocks/>
          </p:cNvSpPr>
          <p:nvPr/>
        </p:nvSpPr>
        <p:spPr>
          <a:xfrm>
            <a:off x="437836" y="5326358"/>
            <a:ext cx="3538736" cy="12570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BE" dirty="0"/>
              <a:t>24 u :  126/72</a:t>
            </a:r>
          </a:p>
          <a:p>
            <a:pPr marL="0" indent="0">
              <a:buFont typeface="Arial" pitchFamily="34" charset="0"/>
              <a:buNone/>
            </a:pPr>
            <a:r>
              <a:rPr lang="nl-BE" dirty="0"/>
              <a:t>D :      130/74</a:t>
            </a:r>
          </a:p>
          <a:p>
            <a:pPr marL="0" indent="0">
              <a:buFont typeface="Arial" pitchFamily="34" charset="0"/>
              <a:buNone/>
            </a:pPr>
            <a:r>
              <a:rPr lang="nl-BE" dirty="0"/>
              <a:t>N :      112/62(86%)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9AE592-C5D5-472F-BA6E-2897A2823440}"/>
              </a:ext>
            </a:extLst>
          </p:cNvPr>
          <p:cNvSpPr txBox="1"/>
          <p:nvPr/>
        </p:nvSpPr>
        <p:spPr>
          <a:xfrm>
            <a:off x="5153271" y="1484784"/>
            <a:ext cx="358053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Man, 67 j, DM 1, CKD</a:t>
            </a:r>
          </a:p>
          <a:p>
            <a:r>
              <a:rPr lang="nl-BE" dirty="0"/>
              <a:t>‘BD 160/90’, onder Co-</a:t>
            </a:r>
            <a:r>
              <a:rPr lang="nl-BE" dirty="0" err="1"/>
              <a:t>Aprovel</a:t>
            </a:r>
            <a:r>
              <a:rPr lang="nl-BE" dirty="0"/>
              <a:t>, </a:t>
            </a:r>
            <a:br>
              <a:rPr lang="nl-BE" dirty="0"/>
            </a:br>
            <a:r>
              <a:rPr lang="nl-BE" dirty="0" err="1"/>
              <a:t>Felodipine</a:t>
            </a:r>
            <a:r>
              <a:rPr lang="nl-BE" dirty="0"/>
              <a:t>, </a:t>
            </a:r>
            <a:r>
              <a:rPr lang="nl-BE" dirty="0" err="1"/>
              <a:t>Moxonidine</a:t>
            </a:r>
            <a:r>
              <a:rPr lang="nl-BE" dirty="0"/>
              <a:t>, </a:t>
            </a:r>
            <a:r>
              <a:rPr lang="nl-BE" dirty="0" err="1"/>
              <a:t>Torasemide</a:t>
            </a:r>
            <a:endParaRPr lang="nl-BE" dirty="0"/>
          </a:p>
          <a:p>
            <a:r>
              <a:rPr lang="nl-BE" dirty="0"/>
              <a:t>KO/ BD 140/76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047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32317"/>
          </a:xfrm>
        </p:spPr>
        <p:txBody>
          <a:bodyPr>
            <a:normAutofit fontScale="90000"/>
          </a:bodyPr>
          <a:lstStyle/>
          <a:p>
            <a:r>
              <a:rPr lang="nl-BE" dirty="0"/>
              <a:t>Witte Jas </a:t>
            </a:r>
            <a:br>
              <a:rPr lang="nl-BE" dirty="0"/>
            </a:br>
            <a:r>
              <a:rPr lang="nl-BE" dirty="0"/>
              <a:t>Hypertensie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397377-9847-4B05-BDC9-0A43610A5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955"/>
            <a:ext cx="9144000" cy="4244090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BA78363-1797-40AE-B58B-4E37B5621274}"/>
              </a:ext>
            </a:extLst>
          </p:cNvPr>
          <p:cNvSpPr txBox="1">
            <a:spLocks/>
          </p:cNvSpPr>
          <p:nvPr/>
        </p:nvSpPr>
        <p:spPr>
          <a:xfrm>
            <a:off x="611560" y="5085184"/>
            <a:ext cx="3538736" cy="12570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BE" dirty="0"/>
              <a:t>24 u : 125/82</a:t>
            </a:r>
          </a:p>
          <a:p>
            <a:pPr marL="0" indent="0">
              <a:buFont typeface="Arial" pitchFamily="34" charset="0"/>
              <a:buNone/>
            </a:pPr>
            <a:r>
              <a:rPr lang="nl-BE" dirty="0">
                <a:solidFill>
                  <a:schemeClr val="tx1"/>
                </a:solidFill>
              </a:rPr>
              <a:t>D :      </a:t>
            </a:r>
            <a:r>
              <a:rPr lang="nl-BE" dirty="0"/>
              <a:t>134/88</a:t>
            </a:r>
          </a:p>
          <a:p>
            <a:pPr marL="0" indent="0">
              <a:buFont typeface="Arial" pitchFamily="34" charset="0"/>
              <a:buNone/>
            </a:pPr>
            <a:r>
              <a:rPr lang="nl-BE" dirty="0">
                <a:solidFill>
                  <a:schemeClr val="tx1"/>
                </a:solidFill>
              </a:rPr>
              <a:t>N :      110/73  (82%)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45B49F-3783-498A-87EA-5EC6C5F623C6}"/>
              </a:ext>
            </a:extLst>
          </p:cNvPr>
          <p:cNvSpPr txBox="1"/>
          <p:nvPr/>
        </p:nvSpPr>
        <p:spPr>
          <a:xfrm>
            <a:off x="5153271" y="1484784"/>
            <a:ext cx="298216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Man - 39, </a:t>
            </a:r>
          </a:p>
          <a:p>
            <a:r>
              <a:rPr lang="nl-BE" dirty="0"/>
              <a:t>Aanmelding : BD 160/100</a:t>
            </a:r>
          </a:p>
          <a:p>
            <a:r>
              <a:rPr lang="nl-BE" dirty="0"/>
              <a:t>KO/ BD zit 152/108 </a:t>
            </a:r>
            <a:r>
              <a:rPr lang="nl-BE" dirty="0">
                <a:sym typeface="Wingdings" panose="05000000000000000000" pitchFamily="2" charset="2"/>
              </a:rPr>
              <a:t> 138/90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4429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???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397377-9847-4B05-BDC9-0A43610A5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955"/>
            <a:ext cx="9144000" cy="4244090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BA78363-1797-40AE-B58B-4E37B5621274}"/>
              </a:ext>
            </a:extLst>
          </p:cNvPr>
          <p:cNvSpPr txBox="1">
            <a:spLocks/>
          </p:cNvSpPr>
          <p:nvPr/>
        </p:nvSpPr>
        <p:spPr>
          <a:xfrm>
            <a:off x="611560" y="5085184"/>
            <a:ext cx="3538736" cy="12570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BE" dirty="0"/>
              <a:t>24 u : 125/</a:t>
            </a:r>
            <a:r>
              <a:rPr lang="nl-BE" dirty="0">
                <a:solidFill>
                  <a:srgbClr val="FF0000"/>
                </a:solidFill>
              </a:rPr>
              <a:t>82</a:t>
            </a:r>
          </a:p>
          <a:p>
            <a:pPr marL="0" indent="0">
              <a:buFont typeface="Arial" pitchFamily="34" charset="0"/>
              <a:buNone/>
            </a:pPr>
            <a:r>
              <a:rPr lang="nl-BE" dirty="0"/>
              <a:t>D :      </a:t>
            </a:r>
            <a:r>
              <a:rPr lang="nl-BE" dirty="0">
                <a:solidFill>
                  <a:schemeClr val="tx1"/>
                </a:solidFill>
              </a:rPr>
              <a:t>134/</a:t>
            </a:r>
            <a:r>
              <a:rPr lang="nl-BE" dirty="0">
                <a:solidFill>
                  <a:srgbClr val="FF0000"/>
                </a:solidFill>
              </a:rPr>
              <a:t>88</a:t>
            </a:r>
            <a:endParaRPr lang="nl-BE" dirty="0"/>
          </a:p>
          <a:p>
            <a:pPr marL="0" indent="0">
              <a:buFont typeface="Arial" pitchFamily="34" charset="0"/>
              <a:buNone/>
            </a:pPr>
            <a:r>
              <a:rPr lang="nl-BE" dirty="0"/>
              <a:t>N :      110/</a:t>
            </a:r>
            <a:r>
              <a:rPr lang="nl-BE" dirty="0">
                <a:solidFill>
                  <a:srgbClr val="FF0000"/>
                </a:solidFill>
              </a:rPr>
              <a:t>73</a:t>
            </a:r>
            <a:r>
              <a:rPr lang="nl-BE" dirty="0"/>
              <a:t>  </a:t>
            </a:r>
            <a:r>
              <a:rPr lang="nl-BE" dirty="0">
                <a:solidFill>
                  <a:schemeClr val="tx1"/>
                </a:solidFill>
              </a:rPr>
              <a:t>(82%)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45B49F-3783-498A-87EA-5EC6C5F623C6}"/>
              </a:ext>
            </a:extLst>
          </p:cNvPr>
          <p:cNvSpPr txBox="1"/>
          <p:nvPr/>
        </p:nvSpPr>
        <p:spPr>
          <a:xfrm>
            <a:off x="5153271" y="1484784"/>
            <a:ext cx="298216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Man - 39, </a:t>
            </a:r>
          </a:p>
          <a:p>
            <a:r>
              <a:rPr lang="nl-BE" dirty="0"/>
              <a:t>Aanmelding : BD 160/100</a:t>
            </a:r>
          </a:p>
          <a:p>
            <a:r>
              <a:rPr lang="nl-BE" dirty="0"/>
              <a:t>KO/ BD zit 152/108 </a:t>
            </a:r>
            <a:r>
              <a:rPr lang="nl-BE" dirty="0">
                <a:sym typeface="Wingdings" panose="05000000000000000000" pitchFamily="2" charset="2"/>
              </a:rPr>
              <a:t> 138/90</a:t>
            </a:r>
            <a:endParaRPr lang="nl-NL" dirty="0"/>
          </a:p>
        </p:txBody>
      </p:sp>
      <p:pic>
        <p:nvPicPr>
          <p:cNvPr id="6" name="Afbeelding 5" descr="Afbeelding met tekst, ontvangstbewijs&#10;&#10;Automatisch gegenereerde beschrijving">
            <a:extLst>
              <a:ext uri="{FF2B5EF4-FFF2-40B4-BE49-F238E27FC236}">
                <a16:creationId xmlns:a16="http://schemas.microsoft.com/office/drawing/2014/main" id="{CF94E337-7B87-4EA8-B6E7-86862624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58034"/>
            <a:ext cx="6803794" cy="322532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831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Nachtelijke </a:t>
            </a:r>
            <a:r>
              <a:rPr lang="nl-BE" dirty="0" err="1"/>
              <a:t>dipping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E22B18-EC9C-4080-ABEA-F6745273E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240"/>
            <a:ext cx="9144000" cy="3689520"/>
          </a:xfrm>
          <a:prstGeom prst="rect">
            <a:avLst/>
          </a:prstGeom>
        </p:spPr>
      </p:pic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7335DEC0-5D64-4811-ADD9-023382365358}"/>
              </a:ext>
            </a:extLst>
          </p:cNvPr>
          <p:cNvSpPr txBox="1">
            <a:spLocks/>
          </p:cNvSpPr>
          <p:nvPr/>
        </p:nvSpPr>
        <p:spPr>
          <a:xfrm>
            <a:off x="899592" y="1338178"/>
            <a:ext cx="6192688" cy="18747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BE" sz="2000" b="1" dirty="0" err="1"/>
              <a:t>Def</a:t>
            </a:r>
            <a:r>
              <a:rPr lang="nl-BE" sz="2000" b="1" dirty="0"/>
              <a:t> : </a:t>
            </a:r>
            <a:r>
              <a:rPr lang="nl-BE" sz="2000" b="1" dirty="0" err="1"/>
              <a:t>gemidd</a:t>
            </a:r>
            <a:r>
              <a:rPr lang="nl-BE" sz="2000" b="1" dirty="0"/>
              <a:t> SBD ‘s nachts 10% - 20% lager dan overdag</a:t>
            </a:r>
          </a:p>
          <a:p>
            <a:pPr marL="0" indent="0">
              <a:buFont typeface="Arial" pitchFamily="34" charset="0"/>
              <a:buNone/>
            </a:pPr>
            <a:r>
              <a:rPr lang="nl-BE" sz="2000" dirty="0"/>
              <a:t>Gem : -15%</a:t>
            </a:r>
            <a:br>
              <a:rPr lang="nl-BE" sz="2000" dirty="0"/>
            </a:br>
            <a:endParaRPr lang="nl-BE" sz="2000" dirty="0"/>
          </a:p>
          <a:p>
            <a:pPr marL="0" indent="0">
              <a:buFont typeface="Arial" pitchFamily="34" charset="0"/>
              <a:buNone/>
            </a:pPr>
            <a:r>
              <a:rPr lang="nl-BE" sz="2000" dirty="0"/>
              <a:t>Nachtelijke bloeddruk    //    CV </a:t>
            </a:r>
            <a:r>
              <a:rPr lang="nl-BE" sz="2000" dirty="0" err="1"/>
              <a:t>morbi</a:t>
            </a:r>
            <a:r>
              <a:rPr lang="nl-BE" sz="2000" dirty="0"/>
              <a:t>/mortaliteit</a:t>
            </a:r>
          </a:p>
        </p:txBody>
      </p:sp>
    </p:spTree>
    <p:extLst>
      <p:ext uri="{BB962C8B-B14F-4D97-AF65-F5344CB8AC3E}">
        <p14:creationId xmlns:p14="http://schemas.microsoft.com/office/powerpoint/2010/main" val="34244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Non-</a:t>
            </a:r>
            <a:r>
              <a:rPr lang="nl-BE" dirty="0" err="1"/>
              <a:t>dipping</a:t>
            </a:r>
            <a:r>
              <a:rPr lang="nl-BE" dirty="0"/>
              <a:t> profiel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5239B0-4008-478F-8506-72A6961D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8" y="1242431"/>
            <a:ext cx="9174498" cy="4277046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552" y="5229200"/>
            <a:ext cx="3538736" cy="1257004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dirty="0"/>
              <a:t>24 u : </a:t>
            </a:r>
            <a:r>
              <a:rPr lang="nl-BE" dirty="0">
                <a:solidFill>
                  <a:srgbClr val="FF0000"/>
                </a:solidFill>
              </a:rPr>
              <a:t>145</a:t>
            </a:r>
            <a:r>
              <a:rPr lang="nl-BE" dirty="0"/>
              <a:t>/79</a:t>
            </a:r>
          </a:p>
          <a:p>
            <a:pPr marL="0" indent="0">
              <a:buNone/>
            </a:pPr>
            <a:r>
              <a:rPr lang="nl-BE" dirty="0"/>
              <a:t>D :      </a:t>
            </a:r>
            <a:r>
              <a:rPr lang="nl-BE" dirty="0">
                <a:solidFill>
                  <a:srgbClr val="FF0000"/>
                </a:solidFill>
              </a:rPr>
              <a:t>146</a:t>
            </a:r>
            <a:r>
              <a:rPr lang="nl-BE" dirty="0"/>
              <a:t>/80</a:t>
            </a:r>
          </a:p>
          <a:p>
            <a:pPr marL="0" indent="0">
              <a:buNone/>
            </a:pPr>
            <a:r>
              <a:rPr lang="nl-BE" dirty="0"/>
              <a:t>N :      </a:t>
            </a:r>
            <a:r>
              <a:rPr lang="nl-BE" dirty="0">
                <a:solidFill>
                  <a:srgbClr val="FF0000"/>
                </a:solidFill>
              </a:rPr>
              <a:t>142/76</a:t>
            </a:r>
            <a:r>
              <a:rPr lang="nl-BE" dirty="0"/>
              <a:t>  (</a:t>
            </a:r>
            <a:r>
              <a:rPr lang="nl-BE" dirty="0">
                <a:solidFill>
                  <a:srgbClr val="FF0000"/>
                </a:solidFill>
              </a:rPr>
              <a:t>97%</a:t>
            </a:r>
            <a:r>
              <a:rPr lang="nl-BE" dirty="0"/>
              <a:t>)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99592" y="1338178"/>
            <a:ext cx="5266928" cy="1586766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2000" b="1" dirty="0" err="1"/>
              <a:t>Def</a:t>
            </a:r>
            <a:r>
              <a:rPr lang="nl-BE" sz="2000" b="1" dirty="0"/>
              <a:t> : minder dan 10% daling ‘s nachts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Non-</a:t>
            </a:r>
            <a:r>
              <a:rPr lang="nl-BE" sz="2000" dirty="0" err="1"/>
              <a:t>dipping</a:t>
            </a:r>
            <a:r>
              <a:rPr lang="nl-BE" sz="2000" dirty="0"/>
              <a:t> : hoger CV risico ! </a:t>
            </a:r>
          </a:p>
          <a:p>
            <a:pPr marL="0" indent="0">
              <a:buNone/>
            </a:pPr>
            <a:r>
              <a:rPr lang="nl-BE" sz="2000" dirty="0"/>
              <a:t>    </a:t>
            </a:r>
            <a:r>
              <a:rPr lang="nl-BE" sz="2000" dirty="0" err="1"/>
              <a:t>Oa</a:t>
            </a:r>
            <a:r>
              <a:rPr lang="nl-BE" sz="2000" dirty="0"/>
              <a:t> Hartfalen  (x2)</a:t>
            </a:r>
          </a:p>
          <a:p>
            <a:pPr marL="0" indent="0">
              <a:buNone/>
            </a:pPr>
            <a:r>
              <a:rPr lang="nl-BE" sz="2000" dirty="0"/>
              <a:t>   // </a:t>
            </a:r>
            <a:r>
              <a:rPr lang="nl-BE" sz="2000" dirty="0" err="1"/>
              <a:t>nierlijden</a:t>
            </a:r>
            <a:r>
              <a:rPr lang="nl-BE" sz="2000" dirty="0"/>
              <a:t>, OSAS, …</a:t>
            </a:r>
          </a:p>
        </p:txBody>
      </p:sp>
    </p:spTree>
    <p:extLst>
      <p:ext uri="{BB962C8B-B14F-4D97-AF65-F5344CB8AC3E}">
        <p14:creationId xmlns:p14="http://schemas.microsoft.com/office/powerpoint/2010/main" val="105775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298575"/>
          </a:xfrm>
        </p:spPr>
        <p:txBody>
          <a:bodyPr>
            <a:normAutofit/>
          </a:bodyPr>
          <a:lstStyle/>
          <a:p>
            <a:r>
              <a:rPr lang="nl-BE" dirty="0"/>
              <a:t>Practopics-Plus online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3692" y="2564904"/>
            <a:ext cx="7776864" cy="3096344"/>
          </a:xfrm>
        </p:spPr>
        <p:txBody>
          <a:bodyPr>
            <a:normAutofit/>
          </a:bodyPr>
          <a:lstStyle/>
          <a:p>
            <a:r>
              <a:rPr lang="nl-BE" sz="4000" b="1" dirty="0"/>
              <a:t>Hypertensie-eenheid</a:t>
            </a:r>
          </a:p>
          <a:p>
            <a:r>
              <a:rPr lang="nl-BE" dirty="0"/>
              <a:t>Back </a:t>
            </a:r>
            <a:r>
              <a:rPr lang="nl-BE" dirty="0" err="1"/>
              <a:t>to</a:t>
            </a:r>
            <a:r>
              <a:rPr lang="nl-BE" dirty="0"/>
              <a:t> basics </a:t>
            </a:r>
          </a:p>
          <a:p>
            <a:endParaRPr lang="nl-BE" dirty="0"/>
          </a:p>
          <a:p>
            <a:pPr algn="l"/>
            <a:r>
              <a:rPr lang="nl-BE" dirty="0"/>
              <a:t>24 u BD profiel 	     Dr. Manu Henckes</a:t>
            </a:r>
          </a:p>
          <a:p>
            <a:r>
              <a:rPr lang="nl-BE" sz="2400" dirty="0"/>
              <a:t>Vrijdag 30 oktober 2020</a:t>
            </a:r>
          </a:p>
        </p:txBody>
      </p:sp>
    </p:spTree>
    <p:extLst>
      <p:ext uri="{BB962C8B-B14F-4D97-AF65-F5344CB8AC3E}">
        <p14:creationId xmlns:p14="http://schemas.microsoft.com/office/powerpoint/2010/main" val="322206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Reverse-</a:t>
            </a:r>
            <a:br>
              <a:rPr lang="nl-BE" dirty="0"/>
            </a:br>
            <a:r>
              <a:rPr lang="nl-BE" dirty="0" err="1"/>
              <a:t>dipping</a:t>
            </a:r>
            <a:r>
              <a:rPr lang="nl-BE" dirty="0"/>
              <a:t> profiel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C7CDECC-9753-4314-9599-811B50FBF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71"/>
            <a:ext cx="9144000" cy="4179058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C1C0882-B804-4CF7-9BF4-BD4DFA7AA3A7}"/>
              </a:ext>
            </a:extLst>
          </p:cNvPr>
          <p:cNvSpPr txBox="1">
            <a:spLocks/>
          </p:cNvSpPr>
          <p:nvPr/>
        </p:nvSpPr>
        <p:spPr>
          <a:xfrm>
            <a:off x="611560" y="5326358"/>
            <a:ext cx="3538736" cy="12570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BE" dirty="0"/>
              <a:t>24 u : </a:t>
            </a:r>
            <a:r>
              <a:rPr lang="nl-BE" dirty="0">
                <a:solidFill>
                  <a:srgbClr val="FF0000"/>
                </a:solidFill>
              </a:rPr>
              <a:t>150/81</a:t>
            </a:r>
          </a:p>
          <a:p>
            <a:pPr marL="0" indent="0">
              <a:buFont typeface="Arial" pitchFamily="34" charset="0"/>
              <a:buNone/>
            </a:pPr>
            <a:r>
              <a:rPr lang="nl-BE" dirty="0"/>
              <a:t>D :      </a:t>
            </a:r>
            <a:r>
              <a:rPr lang="nl-BE" dirty="0">
                <a:solidFill>
                  <a:srgbClr val="FF0000"/>
                </a:solidFill>
              </a:rPr>
              <a:t>144</a:t>
            </a:r>
            <a:r>
              <a:rPr lang="nl-BE" dirty="0"/>
              <a:t>/78</a:t>
            </a:r>
          </a:p>
          <a:p>
            <a:pPr marL="0" indent="0">
              <a:buFont typeface="Arial" pitchFamily="34" charset="0"/>
              <a:buNone/>
            </a:pPr>
            <a:r>
              <a:rPr lang="nl-BE" dirty="0"/>
              <a:t>N :      </a:t>
            </a:r>
            <a:r>
              <a:rPr lang="nl-BE" dirty="0">
                <a:solidFill>
                  <a:srgbClr val="FF0000"/>
                </a:solidFill>
              </a:rPr>
              <a:t>163/87</a:t>
            </a:r>
            <a:r>
              <a:rPr lang="nl-BE" dirty="0"/>
              <a:t>  (</a:t>
            </a:r>
            <a:r>
              <a:rPr lang="nl-BE" dirty="0">
                <a:solidFill>
                  <a:srgbClr val="FF0000"/>
                </a:solidFill>
              </a:rPr>
              <a:t>113%</a:t>
            </a:r>
            <a:r>
              <a:rPr lang="nl-BE" dirty="0"/>
              <a:t>)</a:t>
            </a:r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79D2163D-F99C-41C0-BEA3-A3270114999E}"/>
              </a:ext>
            </a:extLst>
          </p:cNvPr>
          <p:cNvSpPr txBox="1">
            <a:spLocks/>
          </p:cNvSpPr>
          <p:nvPr/>
        </p:nvSpPr>
        <p:spPr>
          <a:xfrm>
            <a:off x="755576" y="1268760"/>
            <a:ext cx="5266928" cy="12570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BE" sz="2000" b="1" dirty="0" err="1"/>
              <a:t>Def</a:t>
            </a:r>
            <a:r>
              <a:rPr lang="nl-BE" sz="2000" b="1" dirty="0"/>
              <a:t> : stijging van de Systolische BD ‘s nachts</a:t>
            </a:r>
          </a:p>
          <a:p>
            <a:pPr marL="0" indent="0">
              <a:buFont typeface="Arial" pitchFamily="34" charset="0"/>
              <a:buNone/>
            </a:pPr>
            <a:r>
              <a:rPr lang="nl-BE" sz="2000" dirty="0"/>
              <a:t>    hoger CV risico ! </a:t>
            </a:r>
          </a:p>
          <a:p>
            <a:pPr marL="0" indent="0">
              <a:buFont typeface="Arial" pitchFamily="34" charset="0"/>
              <a:buNone/>
            </a:pPr>
            <a:r>
              <a:rPr lang="nl-BE" sz="2000" dirty="0"/>
              <a:t>   // secundaire HT (OSAS, steroïden, … )</a:t>
            </a:r>
          </a:p>
        </p:txBody>
      </p:sp>
    </p:spTree>
    <p:extLst>
      <p:ext uri="{BB962C8B-B14F-4D97-AF65-F5344CB8AC3E}">
        <p14:creationId xmlns:p14="http://schemas.microsoft.com/office/powerpoint/2010/main" val="17353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Extreme </a:t>
            </a:r>
            <a:r>
              <a:rPr lang="nl-BE" dirty="0" err="1"/>
              <a:t>dipping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1169818-FAC2-4E29-AFD1-58710B3AD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38"/>
            <a:ext cx="9144000" cy="4824724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68911DE-863F-455F-BD12-C8EE9FCDC86C}"/>
              </a:ext>
            </a:extLst>
          </p:cNvPr>
          <p:cNvSpPr txBox="1">
            <a:spLocks/>
          </p:cNvSpPr>
          <p:nvPr/>
        </p:nvSpPr>
        <p:spPr>
          <a:xfrm>
            <a:off x="755576" y="5346729"/>
            <a:ext cx="3538736" cy="12570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BE" dirty="0"/>
              <a:t>24 u : 124/74</a:t>
            </a:r>
          </a:p>
          <a:p>
            <a:pPr marL="0" indent="0">
              <a:buFont typeface="Arial" pitchFamily="34" charset="0"/>
              <a:buNone/>
            </a:pPr>
            <a:r>
              <a:rPr lang="nl-BE" dirty="0"/>
              <a:t>D :      </a:t>
            </a:r>
            <a:r>
              <a:rPr lang="nl-BE" dirty="0">
                <a:solidFill>
                  <a:srgbClr val="FF0000"/>
                </a:solidFill>
              </a:rPr>
              <a:t>139</a:t>
            </a:r>
            <a:r>
              <a:rPr lang="nl-BE" dirty="0"/>
              <a:t>/83</a:t>
            </a:r>
          </a:p>
          <a:p>
            <a:pPr marL="0" indent="0">
              <a:buFont typeface="Arial" pitchFamily="34" charset="0"/>
              <a:buNone/>
            </a:pPr>
            <a:r>
              <a:rPr lang="nl-BE" dirty="0"/>
              <a:t>N :        90/53  (</a:t>
            </a:r>
            <a:r>
              <a:rPr lang="nl-BE" dirty="0">
                <a:solidFill>
                  <a:srgbClr val="FF0000"/>
                </a:solidFill>
              </a:rPr>
              <a:t>64%</a:t>
            </a:r>
            <a:r>
              <a:rPr lang="nl-B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6332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/>
              <a:t>Morning</a:t>
            </a:r>
            <a:r>
              <a:rPr lang="nl-BE" dirty="0"/>
              <a:t> </a:t>
            </a:r>
            <a:r>
              <a:rPr lang="nl-BE" dirty="0" err="1"/>
              <a:t>surge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1169818-FAC2-4E29-AFD1-58710B3AD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38"/>
            <a:ext cx="9144000" cy="4824724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68911DE-863F-455F-BD12-C8EE9FCDC86C}"/>
              </a:ext>
            </a:extLst>
          </p:cNvPr>
          <p:cNvSpPr txBox="1">
            <a:spLocks/>
          </p:cNvSpPr>
          <p:nvPr/>
        </p:nvSpPr>
        <p:spPr>
          <a:xfrm>
            <a:off x="742328" y="5373216"/>
            <a:ext cx="3538736" cy="12570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24 u : 124/74</a:t>
            </a:r>
          </a:p>
          <a:p>
            <a:pPr marL="0" indent="0">
              <a:buFont typeface="Arial" pitchFamily="34" charset="0"/>
              <a:buNone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D :      139/83</a:t>
            </a:r>
          </a:p>
          <a:p>
            <a:pPr marL="0" indent="0">
              <a:buFont typeface="Arial" pitchFamily="34" charset="0"/>
              <a:buNone/>
            </a:pPr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N :        </a:t>
            </a:r>
            <a:r>
              <a:rPr lang="nl-BE" dirty="0">
                <a:solidFill>
                  <a:srgbClr val="C00000"/>
                </a:solidFill>
              </a:rPr>
              <a:t>90</a:t>
            </a:r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/53  (64%)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55E8C0D2-029F-46DC-B92D-276BDD73A48C}"/>
              </a:ext>
            </a:extLst>
          </p:cNvPr>
          <p:cNvSpPr/>
          <p:nvPr/>
        </p:nvSpPr>
        <p:spPr>
          <a:xfrm>
            <a:off x="4788024" y="2708920"/>
            <a:ext cx="3816424" cy="37444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ED9D1FE-0257-4676-97B8-92B129F41840}"/>
              </a:ext>
            </a:extLst>
          </p:cNvPr>
          <p:cNvCxnSpPr/>
          <p:nvPr/>
        </p:nvCxnSpPr>
        <p:spPr>
          <a:xfrm flipV="1">
            <a:off x="7092280" y="3573016"/>
            <a:ext cx="288032" cy="7920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27B69BDB-C53C-436C-B6D0-51F04FC51BBC}"/>
              </a:ext>
            </a:extLst>
          </p:cNvPr>
          <p:cNvSpPr txBox="1"/>
          <p:nvPr/>
        </p:nvSpPr>
        <p:spPr>
          <a:xfrm>
            <a:off x="7613109" y="357301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C00000"/>
                </a:solidFill>
              </a:rPr>
              <a:t>131/- 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B3827ED-7C64-41EE-A399-7254F66893F3}"/>
              </a:ext>
            </a:extLst>
          </p:cNvPr>
          <p:cNvSpPr txBox="1"/>
          <p:nvPr/>
        </p:nvSpPr>
        <p:spPr>
          <a:xfrm>
            <a:off x="5076056" y="1412776"/>
            <a:ext cx="2698175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131 -90 </a:t>
            </a:r>
            <a:r>
              <a:rPr lang="nl-BE" dirty="0" err="1"/>
              <a:t>mmHg</a:t>
            </a:r>
            <a:r>
              <a:rPr lang="nl-BE" dirty="0"/>
              <a:t> = 41 </a:t>
            </a:r>
            <a:r>
              <a:rPr lang="nl-BE" dirty="0" err="1"/>
              <a:t>mmHg</a:t>
            </a:r>
            <a:endParaRPr lang="nl-NL" dirty="0"/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43C771C5-D0EF-43D2-8BDB-0DDD70EC032A}"/>
              </a:ext>
            </a:extLst>
          </p:cNvPr>
          <p:cNvSpPr txBox="1">
            <a:spLocks/>
          </p:cNvSpPr>
          <p:nvPr/>
        </p:nvSpPr>
        <p:spPr>
          <a:xfrm>
            <a:off x="755576" y="1268760"/>
            <a:ext cx="5266928" cy="1512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b="1" dirty="0" err="1"/>
              <a:t>Exteme</a:t>
            </a:r>
            <a:r>
              <a:rPr lang="nl-BE" sz="2000" b="1" dirty="0"/>
              <a:t> </a:t>
            </a:r>
            <a:r>
              <a:rPr lang="nl-BE" sz="2000" b="1" dirty="0" err="1"/>
              <a:t>dipping</a:t>
            </a:r>
            <a:r>
              <a:rPr lang="nl-BE" sz="2000" b="1" dirty="0"/>
              <a:t> // </a:t>
            </a:r>
            <a:r>
              <a:rPr lang="nl-BE" sz="2000" dirty="0"/>
              <a:t>↑ </a:t>
            </a:r>
            <a:r>
              <a:rPr lang="nl-BE" sz="2000" b="1" dirty="0" err="1"/>
              <a:t>Morning</a:t>
            </a:r>
            <a:r>
              <a:rPr lang="nl-BE" sz="2000" b="1" dirty="0"/>
              <a:t> </a:t>
            </a:r>
            <a:r>
              <a:rPr lang="nl-BE" sz="2000" b="1" dirty="0" err="1"/>
              <a:t>surge</a:t>
            </a:r>
            <a:endParaRPr lang="nl-BE" sz="2000" b="1" dirty="0"/>
          </a:p>
          <a:p>
            <a:pPr marL="0" indent="0">
              <a:buNone/>
            </a:pPr>
            <a:r>
              <a:rPr lang="nl-BE" sz="2000" b="1" dirty="0" err="1"/>
              <a:t>Def</a:t>
            </a:r>
            <a:r>
              <a:rPr lang="nl-BE" sz="2000" b="1" dirty="0"/>
              <a:t> : gem SBD eerste 2 uren na opstaan – gem nachtelijke SBD</a:t>
            </a:r>
          </a:p>
          <a:p>
            <a:pPr marL="0" indent="0">
              <a:buFont typeface="Arial" pitchFamily="34" charset="0"/>
              <a:buNone/>
            </a:pPr>
            <a:r>
              <a:rPr lang="nl-BE" sz="2000" dirty="0"/>
              <a:t>    &gt; 50 </a:t>
            </a:r>
            <a:r>
              <a:rPr lang="nl-BE" sz="2000" dirty="0" err="1"/>
              <a:t>mmHg</a:t>
            </a:r>
            <a:r>
              <a:rPr lang="nl-BE" sz="2000" dirty="0"/>
              <a:t> : // CVA </a:t>
            </a:r>
          </a:p>
          <a:p>
            <a:pPr marL="0" indent="0">
              <a:buFont typeface="Arial" pitchFamily="34" charset="0"/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5802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Evaluatie van hypertensie R/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55908"/>
            <a:ext cx="8507288" cy="462071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27584" y="5157192"/>
            <a:ext cx="1782347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464646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24 u BD : 112/69</a:t>
            </a:r>
          </a:p>
          <a:p>
            <a:r>
              <a:rPr lang="nl-BE" dirty="0"/>
              <a:t>Dag :        116/71</a:t>
            </a:r>
          </a:p>
          <a:p>
            <a:r>
              <a:rPr lang="nl-BE" dirty="0"/>
              <a:t>Nacht :       91/53</a:t>
            </a:r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5B0AE0C0-AD67-492C-ACD0-BD3A2F5C26F7}"/>
              </a:ext>
            </a:extLst>
          </p:cNvPr>
          <p:cNvSpPr/>
          <p:nvPr/>
        </p:nvSpPr>
        <p:spPr>
          <a:xfrm>
            <a:off x="4283968" y="1772816"/>
            <a:ext cx="144016" cy="4320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E6667F04-8C95-4E91-8E2B-DC7EF1BF9141}"/>
              </a:ext>
            </a:extLst>
          </p:cNvPr>
          <p:cNvSpPr/>
          <p:nvPr/>
        </p:nvSpPr>
        <p:spPr>
          <a:xfrm>
            <a:off x="4428528" y="1772816"/>
            <a:ext cx="144016" cy="4320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BAF2905D-2596-4577-99DB-D5805CEA3BC8}"/>
              </a:ext>
            </a:extLst>
          </p:cNvPr>
          <p:cNvSpPr/>
          <p:nvPr/>
        </p:nvSpPr>
        <p:spPr>
          <a:xfrm>
            <a:off x="827584" y="1760219"/>
            <a:ext cx="144016" cy="4320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591D555-EDE3-4695-A829-4A9918798B9D}"/>
              </a:ext>
            </a:extLst>
          </p:cNvPr>
          <p:cNvSpPr txBox="1"/>
          <p:nvPr/>
        </p:nvSpPr>
        <p:spPr>
          <a:xfrm>
            <a:off x="4661405" y="1440986"/>
            <a:ext cx="3949671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Man - 79</a:t>
            </a:r>
            <a:r>
              <a:rPr lang="nl-BE"/>
              <a:t>, 4-ledige AHT R/</a:t>
            </a:r>
            <a:endParaRPr lang="nl-BE" dirty="0"/>
          </a:p>
          <a:p>
            <a:r>
              <a:rPr lang="nl-BE" dirty="0"/>
              <a:t>Onwel, vertigo, BD ‘13-14/-’, soms ‘18/-’</a:t>
            </a:r>
          </a:p>
          <a:p>
            <a:r>
              <a:rPr lang="nl-BE" dirty="0"/>
              <a:t>KO/ BD zit 134/70 </a:t>
            </a:r>
            <a:r>
              <a:rPr lang="nl-BE" dirty="0">
                <a:sym typeface="Wingdings" panose="05000000000000000000" pitchFamily="2" charset="2"/>
              </a:rPr>
              <a:t> sta 140/80</a:t>
            </a:r>
            <a:endParaRPr lang="nl-NL" dirty="0"/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8B4A1FBD-A873-479A-B235-5B0C5BA3563B}"/>
              </a:ext>
            </a:extLst>
          </p:cNvPr>
          <p:cNvSpPr/>
          <p:nvPr/>
        </p:nvSpPr>
        <p:spPr>
          <a:xfrm>
            <a:off x="979984" y="2132855"/>
            <a:ext cx="144016" cy="211811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omlaag 14">
            <a:extLst>
              <a:ext uri="{FF2B5EF4-FFF2-40B4-BE49-F238E27FC236}">
                <a16:creationId xmlns:a16="http://schemas.microsoft.com/office/drawing/2014/main" id="{2B5AEBFC-E0FB-49C8-8CC0-9AA912A36C47}"/>
              </a:ext>
            </a:extLst>
          </p:cNvPr>
          <p:cNvSpPr/>
          <p:nvPr/>
        </p:nvSpPr>
        <p:spPr>
          <a:xfrm>
            <a:off x="2891035" y="2132855"/>
            <a:ext cx="144016" cy="211811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id="{0AEEDAC7-F72C-4F3F-B0B6-E6BB7869FED7}"/>
              </a:ext>
            </a:extLst>
          </p:cNvPr>
          <p:cNvSpPr/>
          <p:nvPr/>
        </p:nvSpPr>
        <p:spPr>
          <a:xfrm>
            <a:off x="4188133" y="2132854"/>
            <a:ext cx="144016" cy="211811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6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3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Systolische / diastolische BD ‘load’</a:t>
            </a:r>
          </a:p>
        </p:txBody>
      </p:sp>
      <p:pic>
        <p:nvPicPr>
          <p:cNvPr id="7" name="Afbeelding 6" descr="Afbeelding met tekst, ontvangstbewijs&#10;&#10;Automatisch gegenereerde beschrijving">
            <a:extLst>
              <a:ext uri="{FF2B5EF4-FFF2-40B4-BE49-F238E27FC236}">
                <a16:creationId xmlns:a16="http://schemas.microsoft.com/office/drawing/2014/main" id="{F3CFB254-A3CA-4EC6-A3A0-13DC981AD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8" y="1340768"/>
            <a:ext cx="7496304" cy="46016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0397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4C3C6-EBD7-465E-B791-EC544A8E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>
                <a:sym typeface="Wingdings" panose="05000000000000000000" pitchFamily="2" charset="2"/>
              </a:rPr>
              <a:t> beter </a:t>
            </a:r>
            <a:r>
              <a:rPr lang="nl-BE" dirty="0" err="1">
                <a:sym typeface="Wingdings" panose="05000000000000000000" pitchFamily="2" charset="2"/>
              </a:rPr>
              <a:t>Pulse</a:t>
            </a:r>
            <a:r>
              <a:rPr lang="nl-BE" dirty="0">
                <a:sym typeface="Wingdings" panose="05000000000000000000" pitchFamily="2" charset="2"/>
              </a:rPr>
              <a:t> Wave </a:t>
            </a:r>
            <a:r>
              <a:rPr lang="nl-BE" dirty="0" err="1">
                <a:sym typeface="Wingdings" panose="05000000000000000000" pitchFamily="2" charset="2"/>
              </a:rPr>
              <a:t>Velocity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4F30B0-191F-42F4-8912-02DBD744E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74" y="1340768"/>
            <a:ext cx="6114252" cy="50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4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51819-2ED7-454A-82CE-2AF1E9ED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C925D8-97FE-4EB0-9B82-6A72E3D14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70" y="0"/>
            <a:ext cx="5794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Indicaties voor 24 u BD meting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Bevestigen van diagnose van AHT</a:t>
            </a:r>
          </a:p>
          <a:p>
            <a:r>
              <a:rPr lang="nl-BE" dirty="0"/>
              <a:t>Effectiviteit van de </a:t>
            </a:r>
            <a:r>
              <a:rPr lang="nl-BE" dirty="0" err="1"/>
              <a:t>antihypertensive</a:t>
            </a:r>
            <a:r>
              <a:rPr lang="nl-BE" dirty="0"/>
              <a:t> R/</a:t>
            </a:r>
          </a:p>
          <a:p>
            <a:r>
              <a:rPr lang="nl-BE" dirty="0"/>
              <a:t>Therapieresistente HT</a:t>
            </a:r>
          </a:p>
          <a:p>
            <a:r>
              <a:rPr lang="nl-BE" dirty="0"/>
              <a:t>Witte jas hypertensie uitsluiten</a:t>
            </a:r>
          </a:p>
          <a:p>
            <a:r>
              <a:rPr lang="nl-BE" dirty="0"/>
              <a:t>Nachtelijke bloeddrukken evalueren</a:t>
            </a:r>
          </a:p>
          <a:p>
            <a:r>
              <a:rPr lang="nl-BE" dirty="0"/>
              <a:t>…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95532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… bijkomende informatie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57199" y="1556792"/>
            <a:ext cx="8229600" cy="4525963"/>
          </a:xfrm>
        </p:spPr>
        <p:txBody>
          <a:bodyPr>
            <a:normAutofit/>
          </a:bodyPr>
          <a:lstStyle/>
          <a:p>
            <a:r>
              <a:rPr lang="nl-BE" sz="2400" dirty="0"/>
              <a:t>Man, 71 jaar, CKD, hypertensie</a:t>
            </a:r>
          </a:p>
          <a:p>
            <a:r>
              <a:rPr lang="nl-BE" sz="2400" dirty="0"/>
              <a:t>Toegenomen vermoeidheid de laatste tijd.  Vooral rond de middag, moet nadien een </a:t>
            </a:r>
            <a:r>
              <a:rPr lang="nl-BE" sz="2400" dirty="0" err="1"/>
              <a:t>sieste</a:t>
            </a:r>
            <a:r>
              <a:rPr lang="nl-BE" sz="2400" dirty="0"/>
              <a:t> doen …  Geen orthostatische klachten.  </a:t>
            </a:r>
          </a:p>
          <a:p>
            <a:r>
              <a:rPr lang="nl-BE" sz="2400" dirty="0"/>
              <a:t>Zelfgemeten BD ‘s morgens en ‘s avonds : </a:t>
            </a:r>
            <a:br>
              <a:rPr lang="nl-BE" sz="2400" dirty="0"/>
            </a:br>
            <a:r>
              <a:rPr lang="nl-BE" sz="2400" dirty="0"/>
              <a:t>     140-150/80-90 </a:t>
            </a:r>
            <a:r>
              <a:rPr lang="nl-BE" sz="2400" dirty="0" err="1"/>
              <a:t>mmHg</a:t>
            </a:r>
            <a:endParaRPr lang="nl-BE" sz="2400" dirty="0"/>
          </a:p>
          <a:p>
            <a:r>
              <a:rPr lang="nl-BE" sz="2400" dirty="0"/>
              <a:t> R/ </a:t>
            </a:r>
            <a:r>
              <a:rPr lang="nl-BE" sz="2400" dirty="0" err="1"/>
              <a:t>Atacand</a:t>
            </a:r>
            <a:r>
              <a:rPr lang="nl-BE" sz="2400" dirty="0"/>
              <a:t> plus 16/12,5 mg 1/d (sedert recent)</a:t>
            </a:r>
            <a:br>
              <a:rPr lang="nl-BE" sz="2400" dirty="0"/>
            </a:br>
            <a:r>
              <a:rPr lang="nl-BE" sz="2400" dirty="0"/>
              <a:t>     </a:t>
            </a:r>
            <a:r>
              <a:rPr lang="nl-BE" sz="2400" dirty="0" err="1"/>
              <a:t>Vasexten</a:t>
            </a:r>
            <a:r>
              <a:rPr lang="nl-BE" sz="2400" dirty="0"/>
              <a:t> 20 mg/d</a:t>
            </a:r>
            <a:br>
              <a:rPr lang="nl-BE" sz="2400" dirty="0"/>
            </a:br>
            <a:r>
              <a:rPr lang="nl-BE" sz="2400" dirty="0"/>
              <a:t>     </a:t>
            </a:r>
            <a:r>
              <a:rPr lang="nl-BE" sz="2400" dirty="0" err="1"/>
              <a:t>Nobiten</a:t>
            </a:r>
            <a:r>
              <a:rPr lang="nl-BE" sz="2400" dirty="0"/>
              <a:t> 5 mg/d</a:t>
            </a:r>
            <a:br>
              <a:rPr lang="nl-BE" sz="2400" dirty="0"/>
            </a:br>
            <a:r>
              <a:rPr lang="nl-BE" sz="2400" dirty="0"/>
              <a:t>     </a:t>
            </a:r>
            <a:r>
              <a:rPr lang="nl-BE" sz="2400" dirty="0" err="1"/>
              <a:t>Moxonidine</a:t>
            </a:r>
            <a:r>
              <a:rPr lang="nl-BE" sz="2400" dirty="0"/>
              <a:t> 0,4 mg/d </a:t>
            </a:r>
          </a:p>
          <a:p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3" y="2108887"/>
            <a:ext cx="9056713" cy="463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D1BF5B8-A4AA-40B8-BB86-DA3653CB21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/>
              <a:t>Orthostatische hypotensie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69C08D2-8002-4F66-B8FA-04A0C8288CD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3200"/>
              <a:t>“OH”</a:t>
            </a:r>
          </a:p>
        </p:txBody>
      </p:sp>
    </p:spTree>
    <p:extLst>
      <p:ext uri="{BB962C8B-B14F-4D97-AF65-F5344CB8AC3E}">
        <p14:creationId xmlns:p14="http://schemas.microsoft.com/office/powerpoint/2010/main" val="194661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nl-BE" dirty="0"/>
              <a:t>Het probleem van het juist meten van de bloeddruk</a:t>
            </a:r>
          </a:p>
        </p:txBody>
      </p:sp>
      <p:pic>
        <p:nvPicPr>
          <p:cNvPr id="6" name="Afbeelding 5" descr="Afbeelding met gebouw, steen, baksteen, rots&#10;&#10;Automatisch gegenereerde beschrijving">
            <a:extLst>
              <a:ext uri="{FF2B5EF4-FFF2-40B4-BE49-F238E27FC236}">
                <a16:creationId xmlns:a16="http://schemas.microsoft.com/office/drawing/2014/main" id="{5CEE0BFD-BA4D-4DFD-BAC5-06FA4DE6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4122"/>
            <a:ext cx="3726160" cy="5589240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3DD8EF84-68EB-4605-944B-1B50C5CC7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3726160" cy="5001419"/>
          </a:xfrm>
        </p:spPr>
        <p:txBody>
          <a:bodyPr/>
          <a:lstStyle/>
          <a:p>
            <a:pPr marL="0" indent="0" algn="ctr">
              <a:buNone/>
            </a:pPr>
            <a:r>
              <a:rPr lang="nl-BE" b="1" dirty="0">
                <a:solidFill>
                  <a:schemeClr val="bg1"/>
                </a:solidFill>
              </a:rPr>
              <a:t>POORT NAAR CV –PREVENTIE</a:t>
            </a:r>
          </a:p>
          <a:p>
            <a:pPr marL="0" indent="0" algn="ctr">
              <a:buNone/>
            </a:pPr>
            <a:endParaRPr lang="nl-BE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nl-BE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nl-BE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nl-BE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nl-BE" b="1" dirty="0">
                <a:solidFill>
                  <a:schemeClr val="bg1"/>
                </a:solidFill>
              </a:rPr>
              <a:t>AHT</a:t>
            </a:r>
          </a:p>
          <a:p>
            <a:pPr marL="0" indent="0" algn="ctr">
              <a:buNone/>
            </a:pPr>
            <a:endParaRPr lang="nl-BE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nl-BE" b="1" dirty="0">
                <a:solidFill>
                  <a:schemeClr val="bg1"/>
                </a:solidFill>
              </a:rPr>
              <a:t>25%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12" name="Tijdelijke aanduiding voor inhoud 11" descr="Afbeelding met tekst&#10;&#10;Automatisch gegenereerde beschrijving">
            <a:extLst>
              <a:ext uri="{FF2B5EF4-FFF2-40B4-BE49-F238E27FC236}">
                <a16:creationId xmlns:a16="http://schemas.microsoft.com/office/drawing/2014/main" id="{43B14AA7-4CA5-4E0C-ACAE-9884F3035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8" y="1700808"/>
            <a:ext cx="4701701" cy="1440160"/>
          </a:xfr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15C7730-513B-4093-A56F-2D515C6949CB}"/>
              </a:ext>
            </a:extLst>
          </p:cNvPr>
          <p:cNvSpPr txBox="1"/>
          <p:nvPr/>
        </p:nvSpPr>
        <p:spPr>
          <a:xfrm>
            <a:off x="4626924" y="3625453"/>
            <a:ext cx="380803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ym typeface="Wingdings" panose="05000000000000000000" pitchFamily="2" charset="2"/>
              </a:rPr>
              <a:t>Op basis van ‘Office BP’ !</a:t>
            </a:r>
          </a:p>
          <a:p>
            <a:pPr marL="285750" indent="-285750">
              <a:buFont typeface="Wingdings" panose="05000000000000000000" pitchFamily="2" charset="2"/>
              <a:buChar char="ç"/>
            </a:pPr>
            <a:endParaRPr lang="nl-BE" sz="2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>
                <a:sym typeface="Wingdings" panose="05000000000000000000" pitchFamily="2" charset="2"/>
              </a:rPr>
              <a:t>rigoureus gemeten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>
                <a:sym typeface="Wingdings" panose="05000000000000000000" pitchFamily="2" charset="2"/>
              </a:rPr>
              <a:t>3 metingen of meer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>
                <a:sym typeface="Wingdings" panose="05000000000000000000" pitchFamily="2" charset="2"/>
              </a:rPr>
              <a:t>door verpleging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88410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2400" dirty="0"/>
              <a:t>De basics</a:t>
            </a:r>
            <a:endParaRPr lang="en-GB" altLang="en-US" sz="2400" dirty="0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08A7DD18-F092-4223-8DD6-D2DC4E63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54" y="692150"/>
            <a:ext cx="8824546" cy="488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en-GB" altLang="en-US" sz="2000" u="sng"/>
              <a:t>Wanneer </a:t>
            </a:r>
            <a:r>
              <a:rPr lang="en-GB" altLang="en-US" sz="2000" u="sng" dirty="0" err="1"/>
              <a:t>aan</a:t>
            </a:r>
            <a:r>
              <a:rPr lang="en-GB" altLang="en-US" sz="2000" u="sng" dirty="0"/>
              <a:t> </a:t>
            </a:r>
            <a:r>
              <a:rPr lang="en-GB" altLang="en-US" sz="2000" u="sng" dirty="0" err="1"/>
              <a:t>denken</a:t>
            </a:r>
            <a:r>
              <a:rPr lang="en-GB" altLang="en-US" sz="2000" u="sng" dirty="0"/>
              <a:t> ?</a:t>
            </a:r>
          </a:p>
          <a:p>
            <a:pPr>
              <a:spcBef>
                <a:spcPct val="10000"/>
              </a:spcBef>
            </a:pPr>
            <a:r>
              <a:rPr lang="en-GB" altLang="en-US" sz="2000" dirty="0" err="1"/>
              <a:t>Duizeligheid</a:t>
            </a:r>
            <a:r>
              <a:rPr lang="en-GB" altLang="en-US" sz="2000" dirty="0"/>
              <a:t> </a:t>
            </a:r>
            <a:r>
              <a:rPr lang="en-GB" altLang="en-US" sz="2000" dirty="0" err="1"/>
              <a:t>bij</a:t>
            </a:r>
            <a:r>
              <a:rPr lang="en-GB" altLang="en-US" sz="2000" dirty="0"/>
              <a:t> </a:t>
            </a:r>
            <a:r>
              <a:rPr lang="en-GB" altLang="en-US" sz="2000" dirty="0" err="1"/>
              <a:t>rechtkomen</a:t>
            </a:r>
            <a:endParaRPr lang="en-GB" altLang="en-US" sz="2000" dirty="0"/>
          </a:p>
          <a:p>
            <a:pPr>
              <a:spcBef>
                <a:spcPct val="10000"/>
              </a:spcBef>
            </a:pPr>
            <a:endParaRPr lang="en-GB" altLang="en-US" sz="1500" u="sng" dirty="0"/>
          </a:p>
          <a:p>
            <a:pPr>
              <a:spcBef>
                <a:spcPct val="10000"/>
              </a:spcBef>
            </a:pPr>
            <a:r>
              <a:rPr lang="en-GB" altLang="en-US" sz="2000" u="sng" dirty="0"/>
              <a:t>Wat </a:t>
            </a:r>
            <a:r>
              <a:rPr lang="en-GB" altLang="en-US" sz="2000" u="sng" dirty="0" err="1"/>
              <a:t>meten</a:t>
            </a:r>
            <a:r>
              <a:rPr lang="en-GB" altLang="en-US" sz="2000" u="sng" dirty="0"/>
              <a:t> ?</a:t>
            </a:r>
          </a:p>
          <a:p>
            <a:pPr>
              <a:spcBef>
                <a:spcPct val="10000"/>
              </a:spcBef>
            </a:pPr>
            <a:r>
              <a:rPr lang="en-GB" altLang="en-US" sz="2000" dirty="0"/>
              <a:t>BD </a:t>
            </a:r>
            <a:r>
              <a:rPr lang="en-GB" altLang="en-US" sz="2000" dirty="0" err="1"/>
              <a:t>liggend</a:t>
            </a:r>
            <a:r>
              <a:rPr lang="en-GB" altLang="en-US" sz="2000" dirty="0"/>
              <a:t> / </a:t>
            </a:r>
            <a:r>
              <a:rPr lang="en-GB" altLang="en-US" sz="2000" dirty="0" err="1"/>
              <a:t>staand</a:t>
            </a:r>
            <a:endParaRPr lang="en-GB" altLang="en-US" sz="2000" dirty="0"/>
          </a:p>
          <a:p>
            <a:pPr>
              <a:spcBef>
                <a:spcPct val="10000"/>
              </a:spcBef>
            </a:pPr>
            <a:endParaRPr lang="en-GB" altLang="en-US" sz="1500" u="sng" dirty="0"/>
          </a:p>
          <a:p>
            <a:pPr>
              <a:spcBef>
                <a:spcPct val="10000"/>
              </a:spcBef>
            </a:pPr>
            <a:r>
              <a:rPr lang="en-GB" altLang="en-US" sz="2000" u="sng" dirty="0" err="1"/>
              <a:t>Waaraan</a:t>
            </a:r>
            <a:r>
              <a:rPr lang="en-GB" altLang="en-US" sz="2000" u="sng" dirty="0"/>
              <a:t> </a:t>
            </a:r>
            <a:r>
              <a:rPr lang="en-GB" altLang="en-US" sz="2000" u="sng" err="1"/>
              <a:t>denken</a:t>
            </a:r>
            <a:r>
              <a:rPr lang="en-GB" altLang="en-US" sz="2000" u="sng"/>
              <a:t> ? - dd</a:t>
            </a:r>
            <a:endParaRPr lang="en-GB" altLang="en-US" sz="2000" u="sng" dirty="0"/>
          </a:p>
          <a:p>
            <a:pPr>
              <a:spcBef>
                <a:spcPct val="10000"/>
              </a:spcBef>
            </a:pPr>
            <a:r>
              <a:rPr lang="en-GB" altLang="en-US" sz="2000"/>
              <a:t>Vochtdepletie</a:t>
            </a:r>
            <a:endParaRPr lang="en-GB" altLang="en-US" sz="2000" dirty="0"/>
          </a:p>
          <a:p>
            <a:pPr>
              <a:spcBef>
                <a:spcPct val="10000"/>
              </a:spcBef>
            </a:pPr>
            <a:r>
              <a:rPr lang="en-GB" altLang="en-US" sz="2000"/>
              <a:t>Antihypertensiva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BD daling bij rechtkomen door veneuze pooling &lt; zwaartekracht</a:t>
            </a:r>
          </a:p>
          <a:p>
            <a:pPr>
              <a:spcBef>
                <a:spcPct val="10000"/>
              </a:spcBef>
            </a:pPr>
            <a:endParaRPr lang="en-GB" altLang="en-US" sz="1500" dirty="0"/>
          </a:p>
          <a:p>
            <a:pPr>
              <a:spcBef>
                <a:spcPct val="10000"/>
              </a:spcBef>
            </a:pPr>
            <a:r>
              <a:rPr lang="en-GB" altLang="en-US" sz="2000" u="sng" dirty="0"/>
              <a:t>Wat </a:t>
            </a:r>
            <a:r>
              <a:rPr lang="en-GB" altLang="en-US" sz="2000" u="sng" dirty="0" err="1"/>
              <a:t>aan</a:t>
            </a:r>
            <a:r>
              <a:rPr lang="en-GB" altLang="en-US" sz="2000" u="sng" dirty="0"/>
              <a:t> </a:t>
            </a:r>
            <a:r>
              <a:rPr lang="en-GB" altLang="en-US" sz="2000" u="sng" dirty="0" err="1"/>
              <a:t>doen</a:t>
            </a:r>
            <a:r>
              <a:rPr lang="en-GB" altLang="en-US" sz="2000" u="sng" dirty="0"/>
              <a:t> ?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Vullen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Medicatie </a:t>
            </a:r>
            <a:r>
              <a:rPr lang="en-GB" altLang="en-US" sz="2000" err="1"/>
              <a:t>aanpassen</a:t>
            </a:r>
            <a:r>
              <a:rPr lang="en-GB" altLang="en-US" sz="2000"/>
              <a:t> 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Langzaam rechtkomen / titreren </a:t>
            </a:r>
            <a:r>
              <a:rPr lang="en-GB" altLang="en-US" sz="2000" dirty="0"/>
              <a:t>op </a:t>
            </a:r>
            <a:r>
              <a:rPr lang="en-GB" altLang="en-US" sz="2000" err="1"/>
              <a:t>staande</a:t>
            </a:r>
            <a:r>
              <a:rPr lang="en-GB" altLang="en-US" sz="2000"/>
              <a:t> waarden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10816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2400"/>
              <a:t>Een korte kwis</a:t>
            </a:r>
            <a:endParaRPr lang="en-GB" altLang="en-US" sz="2400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08A7DD18-F092-4223-8DD6-D2DC4E63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24863" cy="468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endParaRPr lang="en-GB" altLang="en-US" sz="800" dirty="0"/>
          </a:p>
          <a:p>
            <a:pPr>
              <a:spcBef>
                <a:spcPct val="10000"/>
              </a:spcBef>
            </a:pPr>
            <a:r>
              <a:rPr lang="en-GB" altLang="en-US" sz="2400" dirty="0"/>
              <a:t>Ga met je </a:t>
            </a:r>
            <a:r>
              <a:rPr lang="en-GB" altLang="en-US" sz="2400" b="1" u="sng" dirty="0"/>
              <a:t>smart phone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naar</a:t>
            </a:r>
            <a:r>
              <a:rPr lang="en-GB" altLang="en-US" sz="2400" dirty="0"/>
              <a:t> </a:t>
            </a:r>
            <a:r>
              <a:rPr lang="en-GB" altLang="en-US" sz="2400" b="1" u="sng" dirty="0"/>
              <a:t>menti.com</a:t>
            </a:r>
          </a:p>
          <a:p>
            <a:pPr>
              <a:spcBef>
                <a:spcPct val="10000"/>
              </a:spcBef>
            </a:pPr>
            <a:endParaRPr lang="en-GB" altLang="en-US" sz="2400" dirty="0"/>
          </a:p>
          <a:p>
            <a:pPr>
              <a:spcBef>
                <a:spcPct val="10000"/>
              </a:spcBef>
            </a:pPr>
            <a:r>
              <a:rPr lang="en-GB" altLang="en-US" sz="2400" dirty="0"/>
              <a:t>Code </a:t>
            </a:r>
            <a:r>
              <a:rPr lang="en-GB" altLang="en-US" sz="2400" b="1" u="sng" dirty="0"/>
              <a:t>35 60 96 8</a:t>
            </a:r>
          </a:p>
          <a:p>
            <a:pPr>
              <a:spcBef>
                <a:spcPct val="10000"/>
              </a:spcBef>
            </a:pPr>
            <a:endParaRPr lang="en-GB" altLang="en-US" sz="2400" dirty="0"/>
          </a:p>
          <a:p>
            <a:pPr>
              <a:spcBef>
                <a:spcPct val="10000"/>
              </a:spcBef>
            </a:pPr>
            <a:r>
              <a:rPr lang="en-GB" altLang="en-US" sz="2400" dirty="0" err="1"/>
              <a:t>Er</a:t>
            </a:r>
            <a:r>
              <a:rPr lang="en-GB" altLang="en-US" sz="2400" dirty="0"/>
              <a:t> </a:t>
            </a:r>
            <a:r>
              <a:rPr lang="en-GB" altLang="en-US" sz="2400" dirty="0" err="1"/>
              <a:t>staat</a:t>
            </a:r>
            <a:r>
              <a:rPr lang="en-GB" altLang="en-US" sz="2400" dirty="0"/>
              <a:t> </a:t>
            </a:r>
            <a:r>
              <a:rPr lang="en-GB" altLang="en-US" sz="2400" dirty="0" err="1"/>
              <a:t>een</a:t>
            </a:r>
            <a:r>
              <a:rPr lang="en-GB" altLang="en-US" sz="2400" dirty="0"/>
              <a:t> </a:t>
            </a:r>
            <a:r>
              <a:rPr lang="en-GB" altLang="en-US" sz="2400" dirty="0" err="1"/>
              <a:t>naam</a:t>
            </a:r>
            <a:r>
              <a:rPr lang="en-GB" altLang="en-US" sz="2400" dirty="0"/>
              <a:t>, mag je zo </a:t>
            </a:r>
            <a:r>
              <a:rPr lang="en-GB" altLang="en-US" sz="2400" dirty="0" err="1"/>
              <a:t>laten</a:t>
            </a:r>
            <a:r>
              <a:rPr lang="en-GB" altLang="en-US" sz="2400" dirty="0"/>
              <a:t> </a:t>
            </a:r>
            <a:r>
              <a:rPr lang="en-GB" altLang="en-US" sz="2400" dirty="0" err="1"/>
              <a:t>staan</a:t>
            </a:r>
            <a:endParaRPr lang="en-GB" altLang="en-US" sz="2400" dirty="0"/>
          </a:p>
          <a:p>
            <a:pPr>
              <a:spcBef>
                <a:spcPct val="10000"/>
              </a:spcBef>
            </a:pPr>
            <a:endParaRPr lang="en-GB" altLang="en-US" sz="2400" dirty="0"/>
          </a:p>
          <a:p>
            <a:pPr>
              <a:spcBef>
                <a:spcPct val="10000"/>
              </a:spcBef>
            </a:pPr>
            <a:r>
              <a:rPr lang="nl-BE" altLang="en-US" sz="2400" b="1" u="sng" dirty="0" err="1"/>
              <a:t>Join</a:t>
            </a:r>
            <a:r>
              <a:rPr lang="nl-BE" altLang="en-US" sz="2400" b="1" u="sng" dirty="0"/>
              <a:t> Quiz</a:t>
            </a:r>
            <a:r>
              <a:rPr lang="nl-BE" altLang="en-US" sz="2400" dirty="0"/>
              <a:t> (</a:t>
            </a:r>
            <a:r>
              <a:rPr lang="en-GB" altLang="en-US" sz="2400" dirty="0" err="1"/>
              <a:t>als</a:t>
            </a:r>
            <a:r>
              <a:rPr lang="en-GB" altLang="en-US" sz="2400" dirty="0"/>
              <a:t> </a:t>
            </a:r>
            <a:r>
              <a:rPr lang="en-GB" altLang="en-US" sz="2400" dirty="0" err="1"/>
              <a:t>niet</a:t>
            </a:r>
            <a:r>
              <a:rPr lang="en-GB" altLang="en-US" sz="2400" dirty="0"/>
              <a:t> </a:t>
            </a:r>
            <a:r>
              <a:rPr lang="en-GB" altLang="en-US" sz="2400" dirty="0" err="1"/>
              <a:t>lukt</a:t>
            </a:r>
            <a:r>
              <a:rPr lang="en-GB" altLang="en-US" sz="2400" dirty="0"/>
              <a:t> “retry”)</a:t>
            </a:r>
          </a:p>
          <a:p>
            <a:pPr>
              <a:spcBef>
                <a:spcPct val="10000"/>
              </a:spcBef>
            </a:pPr>
            <a:endParaRPr lang="nl-BE" altLang="en-US" sz="2400" b="1" u="sng" dirty="0"/>
          </a:p>
          <a:p>
            <a:pPr>
              <a:spcBef>
                <a:spcPct val="10000"/>
              </a:spcBef>
            </a:pPr>
            <a:r>
              <a:rPr lang="nl-BE" altLang="en-US" sz="2400" b="1" u="sng" dirty="0"/>
              <a:t>Kijk voor de vraag naar je telefoon</a:t>
            </a:r>
            <a:endParaRPr lang="en-GB" altLang="en-US" sz="2400" b="1" u="sng" dirty="0"/>
          </a:p>
          <a:p>
            <a:pPr>
              <a:spcBef>
                <a:spcPct val="10000"/>
              </a:spcBef>
            </a:pPr>
            <a:r>
              <a:rPr lang="nl-BE" altLang="en-US" sz="2400" dirty="0"/>
              <a:t>Scorebord zie je beter op je computer</a:t>
            </a:r>
          </a:p>
          <a:p>
            <a:pPr>
              <a:spcBef>
                <a:spcPct val="10000"/>
              </a:spcBef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44569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2400"/>
              <a:t>Een korte kwis</a:t>
            </a:r>
            <a:endParaRPr lang="en-GB" altLang="en-US" sz="2400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08A7DD18-F092-4223-8DD6-D2DC4E63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24863" cy="534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endParaRPr lang="en-GB" altLang="en-US" sz="800"/>
          </a:p>
          <a:p>
            <a:pPr>
              <a:spcBef>
                <a:spcPct val="10000"/>
              </a:spcBef>
            </a:pPr>
            <a:r>
              <a:rPr lang="en-GB" altLang="en-US" sz="2400"/>
              <a:t>Vanaf hoeveel mm Hg systolisch BD verschil bij rechtkomen is er sprake van orthostatische hypotensie ?</a:t>
            </a:r>
          </a:p>
          <a:p>
            <a:pPr>
              <a:spcBef>
                <a:spcPct val="10000"/>
              </a:spcBef>
            </a:pPr>
            <a:endParaRPr lang="en-GB" altLang="en-US" sz="800"/>
          </a:p>
          <a:p>
            <a:pPr>
              <a:spcBef>
                <a:spcPct val="10000"/>
              </a:spcBef>
            </a:pPr>
            <a:r>
              <a:rPr lang="en-GB" altLang="en-US" sz="2400"/>
              <a:t>Een persoon heeft liggend 164/84 en staand 140/86: OH ?</a:t>
            </a:r>
          </a:p>
          <a:p>
            <a:pPr>
              <a:spcBef>
                <a:spcPct val="10000"/>
              </a:spcBef>
            </a:pPr>
            <a:endParaRPr lang="en-GB" altLang="en-US" sz="800"/>
          </a:p>
          <a:p>
            <a:pPr>
              <a:spcBef>
                <a:spcPct val="10000"/>
              </a:spcBef>
            </a:pPr>
            <a:r>
              <a:rPr lang="en-GB" altLang="en-US" sz="2400"/>
              <a:t>Geef een andere oorzaak van OH dan vochtverlies / antihypertensiva</a:t>
            </a:r>
          </a:p>
          <a:p>
            <a:pPr>
              <a:spcBef>
                <a:spcPct val="10000"/>
              </a:spcBef>
            </a:pPr>
            <a:endParaRPr lang="en-GB" altLang="en-US" sz="800"/>
          </a:p>
          <a:p>
            <a:pPr>
              <a:spcBef>
                <a:spcPct val="10000"/>
              </a:spcBef>
            </a:pPr>
            <a:r>
              <a:rPr lang="en-GB" altLang="en-US" sz="2400"/>
              <a:t>Hoe herken je autonoom falen ?</a:t>
            </a:r>
          </a:p>
          <a:p>
            <a:pPr>
              <a:spcBef>
                <a:spcPct val="10000"/>
              </a:spcBef>
            </a:pPr>
            <a:endParaRPr lang="en-GB" altLang="en-US" sz="800"/>
          </a:p>
          <a:p>
            <a:pPr>
              <a:spcBef>
                <a:spcPct val="10000"/>
              </a:spcBef>
            </a:pPr>
            <a:r>
              <a:rPr lang="en-GB" altLang="en-US" sz="2400"/>
              <a:t>Welke klasse medicatie interfereert het sterkst met de baroreflex ?</a:t>
            </a:r>
          </a:p>
          <a:p>
            <a:pPr>
              <a:spcBef>
                <a:spcPct val="10000"/>
              </a:spcBef>
            </a:pPr>
            <a:endParaRPr lang="en-GB" altLang="en-US" sz="800"/>
          </a:p>
          <a:p>
            <a:pPr>
              <a:spcBef>
                <a:spcPct val="10000"/>
              </a:spcBef>
            </a:pPr>
            <a:r>
              <a:rPr lang="en-GB" altLang="en-US" sz="2400"/>
              <a:t>Noem een oorzaak van autonoom falen (uitg. medicatie)</a:t>
            </a:r>
          </a:p>
          <a:p>
            <a:pPr>
              <a:spcBef>
                <a:spcPct val="10000"/>
              </a:spcBef>
            </a:pPr>
            <a:endParaRPr lang="en-GB" altLang="en-US" sz="800"/>
          </a:p>
          <a:p>
            <a:pPr>
              <a:spcBef>
                <a:spcPct val="10000"/>
              </a:spcBef>
            </a:pPr>
            <a:r>
              <a:rPr lang="en-GB" altLang="en-US" sz="2400"/>
              <a:t>Wat drijft de bloeddrukveranderingen de eerste 15 seconden na rechtstaan ?</a:t>
            </a:r>
          </a:p>
        </p:txBody>
      </p:sp>
    </p:spTree>
    <p:extLst>
      <p:ext uri="{BB962C8B-B14F-4D97-AF65-F5344CB8AC3E}">
        <p14:creationId xmlns:p14="http://schemas.microsoft.com/office/powerpoint/2010/main" val="297474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68404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 dirty="0" err="1"/>
              <a:t>Kliniek</a:t>
            </a:r>
            <a:r>
              <a:rPr lang="fr-BE" altLang="en-US" sz="2400" dirty="0"/>
              <a:t> van OH</a:t>
            </a:r>
            <a:endParaRPr lang="en-GB" altLang="en-US" sz="2400" dirty="0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08A7DD18-F092-4223-8DD6-D2DC4E63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24863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fr-BE" altLang="en-US" sz="2400" dirty="0" err="1"/>
              <a:t>Duizeligheid</a:t>
            </a:r>
            <a:r>
              <a:rPr lang="fr-BE" altLang="en-US" sz="2400" dirty="0"/>
              <a:t> </a:t>
            </a:r>
            <a:r>
              <a:rPr lang="fr-BE" altLang="en-US" sz="2400" dirty="0" err="1"/>
              <a:t>bij</a:t>
            </a:r>
            <a:r>
              <a:rPr lang="fr-BE" altLang="en-US" sz="2400" dirty="0"/>
              <a:t> </a:t>
            </a:r>
            <a:r>
              <a:rPr lang="fr-BE" altLang="en-US" sz="2400" dirty="0" err="1"/>
              <a:t>rechtkomen</a:t>
            </a:r>
            <a:r>
              <a:rPr lang="fr-BE" altLang="en-US" sz="2400" dirty="0"/>
              <a:t> </a:t>
            </a:r>
          </a:p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fr-BE" altLang="en-US" sz="2400" b="1" dirty="0" err="1"/>
              <a:t>Moeheid</a:t>
            </a:r>
            <a:r>
              <a:rPr lang="fr-BE" altLang="en-US" sz="2400" b="1" dirty="0"/>
              <a:t> / </a:t>
            </a:r>
            <a:r>
              <a:rPr lang="fr-BE" altLang="en-US" sz="2400" b="1" dirty="0" err="1"/>
              <a:t>inspanningsintolerantie</a:t>
            </a:r>
            <a:r>
              <a:rPr lang="fr-BE" altLang="en-US" sz="2400" b="1" dirty="0"/>
              <a:t> !</a:t>
            </a:r>
          </a:p>
          <a:p>
            <a:pPr marL="0" lvl="1">
              <a:spcBef>
                <a:spcPct val="10000"/>
              </a:spcBef>
            </a:pPr>
            <a:r>
              <a:rPr lang="fr-BE" altLang="en-US" sz="2400" b="1" dirty="0"/>
              <a:t>	</a:t>
            </a:r>
            <a:r>
              <a:rPr lang="fr-BE" altLang="en-US" sz="2400" dirty="0" err="1"/>
              <a:t>als</a:t>
            </a:r>
            <a:r>
              <a:rPr lang="fr-BE" altLang="en-US" sz="2400" dirty="0"/>
              <a:t> er </a:t>
            </a:r>
            <a:r>
              <a:rPr lang="fr-BE" altLang="en-US" sz="2400" dirty="0" err="1"/>
              <a:t>adaptatie</a:t>
            </a:r>
            <a:r>
              <a:rPr lang="fr-BE" altLang="en-US" sz="2400" dirty="0"/>
              <a:t> </a:t>
            </a:r>
            <a:r>
              <a:rPr lang="fr-BE" altLang="en-US" sz="2400" dirty="0" err="1"/>
              <a:t>opgetreden</a:t>
            </a:r>
            <a:r>
              <a:rPr lang="fr-BE" altLang="en-US" sz="2400" dirty="0"/>
              <a:t> </a:t>
            </a:r>
            <a:r>
              <a:rPr lang="fr-BE" altLang="en-US" sz="2400" dirty="0" err="1"/>
              <a:t>is</a:t>
            </a:r>
            <a:endParaRPr lang="fr-BE" altLang="en-US" sz="2400" dirty="0"/>
          </a:p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fr-BE" altLang="en-US" sz="2400" b="1" dirty="0"/>
              <a:t>Syncope </a:t>
            </a:r>
          </a:p>
          <a:p>
            <a:pPr lvl="1">
              <a:spcBef>
                <a:spcPct val="10000"/>
              </a:spcBef>
            </a:pPr>
            <a:r>
              <a:rPr lang="fr-BE" altLang="en-US" sz="2400" b="1" dirty="0"/>
              <a:t>	</a:t>
            </a:r>
            <a:r>
              <a:rPr lang="fr-BE" altLang="en-US" sz="2400" dirty="0" err="1"/>
              <a:t>bij</a:t>
            </a:r>
            <a:r>
              <a:rPr lang="fr-BE" altLang="en-US" sz="2400" dirty="0"/>
              <a:t> </a:t>
            </a:r>
            <a:r>
              <a:rPr lang="fr-BE" altLang="en-US" sz="2400" err="1"/>
              <a:t>hyperacuut</a:t>
            </a:r>
            <a:r>
              <a:rPr lang="fr-BE" altLang="en-US" sz="2400"/>
              <a:t> ontstaan</a:t>
            </a:r>
            <a:endParaRPr lang="fr-BE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37669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30620B-10DA-4CE7-A88F-BD9B97DBC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32" y="-27384"/>
            <a:ext cx="412717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494358-F9AF-4C07-B113-BE3EBB7C5B98}"/>
              </a:ext>
            </a:extLst>
          </p:cNvPr>
          <p:cNvSpPr/>
          <p:nvPr/>
        </p:nvSpPr>
        <p:spPr>
          <a:xfrm>
            <a:off x="467544" y="1880001"/>
            <a:ext cx="4586089" cy="18049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65B13-F632-4A65-9B71-691EA74DB9CC}"/>
              </a:ext>
            </a:extLst>
          </p:cNvPr>
          <p:cNvSpPr/>
          <p:nvPr/>
        </p:nvSpPr>
        <p:spPr>
          <a:xfrm>
            <a:off x="524694" y="3301614"/>
            <a:ext cx="4419593" cy="18049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AF8F6-5971-425B-A051-CDAA10779BD6}"/>
              </a:ext>
            </a:extLst>
          </p:cNvPr>
          <p:cNvSpPr/>
          <p:nvPr/>
        </p:nvSpPr>
        <p:spPr>
          <a:xfrm>
            <a:off x="2186801" y="353616"/>
            <a:ext cx="404813" cy="6415087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7543B3-43F9-4727-8652-4438D04C8272}"/>
              </a:ext>
            </a:extLst>
          </p:cNvPr>
          <p:cNvSpPr/>
          <p:nvPr/>
        </p:nvSpPr>
        <p:spPr>
          <a:xfrm>
            <a:off x="4653577" y="310754"/>
            <a:ext cx="404813" cy="641508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3C715-4703-4B25-9E56-30513BA94A0A}"/>
              </a:ext>
            </a:extLst>
          </p:cNvPr>
          <p:cNvSpPr txBox="1"/>
          <p:nvPr/>
        </p:nvSpPr>
        <p:spPr>
          <a:xfrm rot="16200000">
            <a:off x="-391905" y="335234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Initial response to active standing – first 30 seconds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A9EB6-4C1D-428E-9555-6948D3F654E6}"/>
              </a:ext>
            </a:extLst>
          </p:cNvPr>
          <p:cNvSpPr txBox="1"/>
          <p:nvPr/>
        </p:nvSpPr>
        <p:spPr>
          <a:xfrm rot="16200000">
            <a:off x="2056366" y="335234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Response to prolonged standing – after 3 minutes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7C6FE284-27C0-415B-A714-AF70F9A25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656" y="259852"/>
            <a:ext cx="3910855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2400" b="1" u="sng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Normale respons bij actief rechtstaan (15’’-3’)</a:t>
            </a:r>
            <a:endParaRPr lang="fr-BE" altLang="en-US" sz="2400" b="1" u="sng" dirty="0">
              <a:solidFill>
                <a:prstClr val="black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2400">
                <a:latin typeface="Calibri" panose="020F0502020204030204"/>
                <a:cs typeface="+mn-cs"/>
                <a:sym typeface="Symbol" panose="05050102010706020507" pitchFamily="18" charset="2"/>
              </a:rPr>
              <a:t>SBP 	- 10 / = / +10 mm Hg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2400">
                <a:latin typeface="Calibri" panose="020F0502020204030204"/>
                <a:cs typeface="+mn-cs"/>
                <a:sym typeface="Symbol" panose="05050102010706020507" pitchFamily="18" charset="2"/>
              </a:rPr>
              <a:t>DBP 	+ 10 mm Hg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2400">
                <a:latin typeface="Calibri" panose="020F0502020204030204"/>
                <a:cs typeface="+mn-cs"/>
                <a:sym typeface="Symbol" panose="05050102010706020507" pitchFamily="18" charset="2"/>
              </a:rPr>
              <a:t>HR 	+ 10 bpm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1600" b="1" u="sng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1600" b="1" u="sng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1600" b="1" u="sng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1600" b="1" u="sng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2400" b="1" u="sng">
                <a:latin typeface="Calibri" panose="020F0502020204030204"/>
                <a:cs typeface="+mn-cs"/>
                <a:sym typeface="Symbol" panose="05050102010706020507" pitchFamily="18" charset="2"/>
              </a:rPr>
              <a:t>Klassieke orthostatische hypotensie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2400" b="1">
                <a:latin typeface="Calibri" panose="020F0502020204030204"/>
                <a:cs typeface="+mn-cs"/>
                <a:sym typeface="Symbol" panose="05050102010706020507" pitchFamily="18" charset="2"/>
              </a:rPr>
              <a:t>Daling &gt; 20/10 mm Hg 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2400" b="1">
                <a:latin typeface="Calibri" panose="020F0502020204030204"/>
                <a:cs typeface="+mn-cs"/>
                <a:sym typeface="Symbol" panose="05050102010706020507" pitchFamily="18" charset="2"/>
              </a:rPr>
              <a:t>Tss 15’’ - 3’ na rechtstaan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2400" b="1"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2400" b="1">
                <a:latin typeface="Calibri" panose="020F0502020204030204"/>
                <a:cs typeface="+mn-cs"/>
                <a:sym typeface="Symbol" panose="05050102010706020507" pitchFamily="18" charset="2"/>
              </a:rPr>
              <a:t>Bij basisBD &gt; 160: &gt; 30/15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800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800" dirty="0">
              <a:solidFill>
                <a:prstClr val="black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8DFC67B4-1CDA-45B2-86EA-B982BA671942}"/>
              </a:ext>
            </a:extLst>
          </p:cNvPr>
          <p:cNvSpPr/>
          <p:nvPr/>
        </p:nvSpPr>
        <p:spPr>
          <a:xfrm>
            <a:off x="3131840" y="2420888"/>
            <a:ext cx="969264" cy="2432304"/>
          </a:xfrm>
          <a:prstGeom prst="up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892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1D528455-48A7-4808-B07A-231EFF0B9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696"/>
            <a:ext cx="8496299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BE" sz="2400" u="sng"/>
              <a:t>Inadequate veneuze retour</a:t>
            </a:r>
          </a:p>
          <a:p>
            <a:endParaRPr lang="nl-BE" sz="800"/>
          </a:p>
          <a:p>
            <a:pPr marL="214313" indent="-214313">
              <a:buFontTx/>
              <a:buChar char="-"/>
            </a:pPr>
            <a:r>
              <a:rPr lang="nl-BE" sz="2400"/>
              <a:t>Vochtverlies naar buiten</a:t>
            </a:r>
          </a:p>
          <a:p>
            <a:pPr marL="557213" lvl="1" indent="-214313">
              <a:buFontTx/>
              <a:buChar char="-"/>
            </a:pPr>
            <a:r>
              <a:rPr lang="nl-BE" sz="2400"/>
              <a:t>extern, GI, renaal</a:t>
            </a:r>
          </a:p>
          <a:p>
            <a:pPr marL="557213" lvl="1" indent="-214313">
              <a:buFontTx/>
              <a:buChar char="-"/>
            </a:pPr>
            <a:r>
              <a:rPr lang="nl-BE" sz="2400"/>
              <a:t>bijnierschorsinsufficientie</a:t>
            </a:r>
          </a:p>
          <a:p>
            <a:pPr marL="214313" indent="-214313">
              <a:buFontTx/>
              <a:buChar char="-"/>
            </a:pPr>
            <a:endParaRPr lang="nl-BE" sz="800"/>
          </a:p>
          <a:p>
            <a:pPr marL="214313" indent="-214313">
              <a:buFontTx/>
              <a:buChar char="-"/>
            </a:pPr>
            <a:r>
              <a:rPr lang="nl-BE" sz="2400"/>
              <a:t>Vochtverlies buiten bloedvaten</a:t>
            </a:r>
          </a:p>
          <a:p>
            <a:pPr marL="557213" lvl="1" indent="-214313">
              <a:buFontTx/>
              <a:buChar char="-"/>
            </a:pPr>
            <a:r>
              <a:rPr lang="nl-BE" sz="2400"/>
              <a:t>Third space, capillary leak</a:t>
            </a:r>
          </a:p>
          <a:p>
            <a:pPr marL="214313" indent="-214313">
              <a:buFontTx/>
              <a:buChar char="-"/>
            </a:pPr>
            <a:endParaRPr lang="nl-BE" sz="800"/>
          </a:p>
          <a:p>
            <a:pPr marL="214313" indent="-214313">
              <a:buFontTx/>
              <a:buChar char="-"/>
            </a:pPr>
            <a:r>
              <a:rPr lang="nl-BE" sz="2400"/>
              <a:t>Vaatverwijding</a:t>
            </a:r>
          </a:p>
          <a:p>
            <a:pPr marL="557213" lvl="1" indent="-214313">
              <a:buFontTx/>
              <a:buChar char="-"/>
            </a:pPr>
            <a:r>
              <a:rPr lang="nl-BE" sz="2400"/>
              <a:t>Nitroglycerine, alcohol, grote maaltijd, hitte, sport, varices</a:t>
            </a:r>
          </a:p>
          <a:p>
            <a:pPr marL="557213" lvl="1" indent="-214313">
              <a:buFontTx/>
              <a:buChar char="-"/>
            </a:pPr>
            <a:r>
              <a:rPr lang="nl-BE" sz="2400"/>
              <a:t>Anafylaxie / mastocytose / feo / carcinoid / dopamine / histamine</a:t>
            </a:r>
          </a:p>
          <a:p>
            <a:pPr marL="214313" indent="-214313">
              <a:buFontTx/>
              <a:buChar char="-"/>
            </a:pPr>
            <a:endParaRPr lang="nl-BE" sz="800"/>
          </a:p>
          <a:p>
            <a:pPr marL="214313" indent="-214313">
              <a:buFontTx/>
              <a:buChar char="-"/>
            </a:pPr>
            <a:r>
              <a:rPr lang="nl-BE" sz="2400"/>
              <a:t>Flowobstructie</a:t>
            </a:r>
          </a:p>
          <a:p>
            <a:pPr marL="557213" lvl="1" indent="-214313">
              <a:buFontTx/>
              <a:buChar char="-"/>
            </a:pPr>
            <a:r>
              <a:rPr lang="nl-BE" sz="2400"/>
              <a:t>bv zwangere</a:t>
            </a:r>
          </a:p>
          <a:p>
            <a:pPr marL="214313" indent="-214313">
              <a:buFontTx/>
              <a:buChar char="-"/>
            </a:pPr>
            <a:endParaRPr lang="nl-BE" sz="800"/>
          </a:p>
          <a:p>
            <a:pPr marL="214313" indent="-214313">
              <a:buFontTx/>
              <a:buChar char="-"/>
            </a:pPr>
            <a:r>
              <a:rPr lang="nl-BE" sz="2400"/>
              <a:t>Vol</a:t>
            </a:r>
            <a:r>
              <a:rPr lang="en-GB" sz="2400"/>
              <a:t>atiele hypertensie, B1-deficientie en glucose-toediening</a:t>
            </a:r>
            <a:endParaRPr lang="nl-NL" dirty="0"/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B314D90A-EB6C-4BA7-9421-D48B75920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6FB153C8-37A8-4C3B-924A-148750711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C2CEF39-225E-43D5-9BC4-7EB7F5CD4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9200A32-464D-428C-ACD0-18D9459C4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46801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« Internistische » oorzaken OH</a:t>
            </a: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1794343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1D528455-48A7-4808-B07A-231EFF0B9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696"/>
            <a:ext cx="849629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BE" sz="2400" u="sng"/>
              <a:t>Pompfalen</a:t>
            </a:r>
          </a:p>
          <a:p>
            <a:endParaRPr lang="nl-BE" sz="800"/>
          </a:p>
          <a:p>
            <a:pPr marL="214313" indent="-214313">
              <a:buFontTx/>
              <a:buChar char="-"/>
            </a:pPr>
            <a:r>
              <a:rPr lang="en-GB" sz="2400"/>
              <a:t>Bradycardie / heart block </a:t>
            </a:r>
          </a:p>
          <a:p>
            <a:pPr marL="214313" indent="-214313">
              <a:buFontTx/>
              <a:buChar char="-"/>
            </a:pPr>
            <a:r>
              <a:rPr lang="en-GB" sz="2400"/>
              <a:t>Tachyarrhythmie </a:t>
            </a:r>
          </a:p>
          <a:p>
            <a:pPr marL="214313" indent="-214313">
              <a:buFontTx/>
              <a:buChar char="-"/>
            </a:pPr>
            <a:r>
              <a:rPr lang="en-GB" sz="2400"/>
              <a:t>Myocardinfarct</a:t>
            </a:r>
          </a:p>
          <a:p>
            <a:pPr marL="214313" indent="-214313">
              <a:buFontTx/>
              <a:buChar char="-"/>
            </a:pPr>
            <a:r>
              <a:rPr lang="en-GB" sz="2400"/>
              <a:t>Myocarditis/pericarditis</a:t>
            </a:r>
          </a:p>
          <a:p>
            <a:pPr marL="214313" indent="-214313">
              <a:buFontTx/>
              <a:buChar char="-"/>
            </a:pPr>
            <a:r>
              <a:rPr lang="en-GB" sz="2400"/>
              <a:t>Aortastenose</a:t>
            </a:r>
          </a:p>
          <a:p>
            <a:pPr marL="214313" indent="-214313">
              <a:buFontTx/>
              <a:buChar char="-"/>
            </a:pPr>
            <a:r>
              <a:rPr lang="en-GB" sz="2400"/>
              <a:t>…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B314D90A-EB6C-4BA7-9421-D48B75920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6FB153C8-37A8-4C3B-924A-148750711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C2CEF39-225E-43D5-9BC4-7EB7F5CD4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9200A32-464D-428C-ACD0-18D9459C4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46801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« Internistische </a:t>
            </a:r>
            <a:r>
              <a:rPr lang="fr-BE" altLang="en-US" sz="2400" dirty="0"/>
              <a:t>» </a:t>
            </a:r>
            <a:r>
              <a:rPr lang="fr-BE" altLang="en-US" sz="2400" dirty="0" err="1"/>
              <a:t>oorzaken</a:t>
            </a:r>
            <a:r>
              <a:rPr lang="fr-BE" altLang="en-US" sz="2400" dirty="0"/>
              <a:t> OH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83409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5D2316-2A18-42A4-B6C1-85F1A3C23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384"/>
            <a:ext cx="7384143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3041F3F-C1A9-47F9-9B0C-821800C5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0847">
            <a:off x="4253837" y="2022321"/>
            <a:ext cx="571500" cy="2762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Line 2">
            <a:extLst>
              <a:ext uri="{FF2B5EF4-FFF2-40B4-BE49-F238E27FC236}">
                <a16:creationId xmlns:a16="http://schemas.microsoft.com/office/drawing/2014/main" id="{B314D90A-EB6C-4BA7-9421-D48B75920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9200A32-464D-428C-ACD0-18D9459C4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8496300" cy="46166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fr-BE" altLang="en-US" sz="2400" err="1"/>
              <a:t>Neurogene</a:t>
            </a:r>
            <a:r>
              <a:rPr lang="fr-BE" altLang="en-US" sz="2400"/>
              <a:t> OH </a:t>
            </a:r>
            <a:r>
              <a:rPr lang="fr-BE" altLang="en-US" sz="2400" dirty="0"/>
              <a:t>– </a:t>
            </a:r>
            <a:r>
              <a:rPr lang="fr-BE" altLang="en-US" sz="2400" dirty="0" err="1"/>
              <a:t>autonoom</a:t>
            </a:r>
            <a:r>
              <a:rPr lang="fr-BE" altLang="en-US" sz="2400" dirty="0"/>
              <a:t> </a:t>
            </a:r>
            <a:r>
              <a:rPr lang="fr-BE" altLang="en-US" sz="2400" dirty="0" err="1"/>
              <a:t>falen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0665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03AA03-C077-44AF-99AF-FDE69EF63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33" y="2037398"/>
            <a:ext cx="3823335" cy="2783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FDCA0-8A90-4BD0-A490-78538F1E4E42}"/>
              </a:ext>
            </a:extLst>
          </p:cNvPr>
          <p:cNvSpPr/>
          <p:nvPr/>
        </p:nvSpPr>
        <p:spPr>
          <a:xfrm>
            <a:off x="4273062" y="4378569"/>
            <a:ext cx="916598" cy="44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E4ACEE30-E818-40AC-88F6-46525F3EF5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3">
            <a:extLst>
              <a:ext uri="{FF2B5EF4-FFF2-40B4-BE49-F238E27FC236}">
                <a16:creationId xmlns:a16="http://schemas.microsoft.com/office/drawing/2014/main" id="{A8B8323E-15C1-464B-9DF0-0D2C85111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02A7910C-9F82-437C-927A-66E18A16D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9A17BC62-C359-4F50-B942-2C9FC608C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7776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Hoe neurogene OH herkennen ? </a:t>
            </a: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995497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5819AD-4C38-4CF4-9E1F-8FB84680D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73530"/>
            <a:ext cx="5097780" cy="37109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1321E1-F3ED-4448-8478-CEA1FBAE8334}"/>
              </a:ext>
            </a:extLst>
          </p:cNvPr>
          <p:cNvCxnSpPr/>
          <p:nvPr/>
        </p:nvCxnSpPr>
        <p:spPr>
          <a:xfrm>
            <a:off x="2061565" y="3991707"/>
            <a:ext cx="4958862" cy="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315D62-911C-4543-9023-C1BF6EE6ECFF}"/>
              </a:ext>
            </a:extLst>
          </p:cNvPr>
          <p:cNvCxnSpPr/>
          <p:nvPr/>
        </p:nvCxnSpPr>
        <p:spPr>
          <a:xfrm>
            <a:off x="2068890" y="4399083"/>
            <a:ext cx="4958862" cy="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2F1458-7249-4219-A786-9771DC24DA3E}"/>
              </a:ext>
            </a:extLst>
          </p:cNvPr>
          <p:cNvCxnSpPr/>
          <p:nvPr/>
        </p:nvCxnSpPr>
        <p:spPr>
          <a:xfrm>
            <a:off x="2102597" y="2762245"/>
            <a:ext cx="4958862" cy="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E7761A-E66F-4C9D-9CD7-A84FFE6C8DB0}"/>
              </a:ext>
            </a:extLst>
          </p:cNvPr>
          <p:cNvCxnSpPr/>
          <p:nvPr/>
        </p:nvCxnSpPr>
        <p:spPr>
          <a:xfrm>
            <a:off x="2105532" y="2593727"/>
            <a:ext cx="4958862" cy="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00E5193-05D1-445C-9C4F-C3B22CA8AE63}"/>
              </a:ext>
            </a:extLst>
          </p:cNvPr>
          <p:cNvSpPr txBox="1"/>
          <p:nvPr/>
        </p:nvSpPr>
        <p:spPr>
          <a:xfrm>
            <a:off x="7061459" y="3824654"/>
            <a:ext cx="57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/>
                <a:cs typeface="+mn-cs"/>
              </a:rPr>
              <a:t>110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0E743E-AEBE-43D8-B884-F297A8B37361}"/>
              </a:ext>
            </a:extLst>
          </p:cNvPr>
          <p:cNvSpPr txBox="1"/>
          <p:nvPr/>
        </p:nvSpPr>
        <p:spPr>
          <a:xfrm>
            <a:off x="7059994" y="4210052"/>
            <a:ext cx="57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/>
                <a:cs typeface="+mn-cs"/>
              </a:rPr>
              <a:t>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A0CB8-DDB1-4696-913A-4EE6C39F327E}"/>
              </a:ext>
            </a:extLst>
          </p:cNvPr>
          <p:cNvSpPr txBox="1"/>
          <p:nvPr/>
        </p:nvSpPr>
        <p:spPr>
          <a:xfrm>
            <a:off x="7064394" y="2324096"/>
            <a:ext cx="57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/>
                <a:cs typeface="+mn-cs"/>
              </a:rPr>
              <a:t>90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B46A1-2201-422C-8B14-7E6114AF771B}"/>
              </a:ext>
            </a:extLst>
          </p:cNvPr>
          <p:cNvSpPr txBox="1"/>
          <p:nvPr/>
        </p:nvSpPr>
        <p:spPr>
          <a:xfrm>
            <a:off x="7067328" y="2603983"/>
            <a:ext cx="57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/>
                <a:cs typeface="+mn-cs"/>
              </a:rPr>
              <a:t>75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E2392E-2B3B-4D47-ADBC-B11002F6235F}"/>
              </a:ext>
            </a:extLst>
          </p:cNvPr>
          <p:cNvSpPr/>
          <p:nvPr/>
        </p:nvSpPr>
        <p:spPr>
          <a:xfrm>
            <a:off x="3918195" y="4695092"/>
            <a:ext cx="1222131" cy="5893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E5B9FD-55A6-41D7-9529-F3B98B45402F}"/>
              </a:ext>
            </a:extLst>
          </p:cNvPr>
          <p:cNvSpPr txBox="1"/>
          <p:nvPr/>
        </p:nvSpPr>
        <p:spPr>
          <a:xfrm>
            <a:off x="2997632" y="5374957"/>
            <a:ext cx="605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HR stijgt &lt; 0.5 bpm per mm Hg daling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>
                <a:solidFill>
                  <a:prstClr val="black"/>
                </a:solidFill>
                <a:sym typeface="Symbol" panose="05050102010706020507" pitchFamily="18" charset="2"/>
              </a:rPr>
              <a:t> argument voor n</a:t>
            </a:r>
            <a:r>
              <a:rPr lang="en-US" b="1" kern="0">
                <a:solidFill>
                  <a:prstClr val="black"/>
                </a:solidFill>
              </a:rPr>
              <a:t>eurogene hypotensie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F206D-9B31-4A8C-9D22-42548DD83803}"/>
              </a:ext>
            </a:extLst>
          </p:cNvPr>
          <p:cNvSpPr/>
          <p:nvPr/>
        </p:nvSpPr>
        <p:spPr>
          <a:xfrm>
            <a:off x="4273062" y="4378569"/>
            <a:ext cx="916598" cy="44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248998F7-82F8-471F-88E6-9F084DBA0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501EF3A4-0B03-4F8A-B854-DB161BD793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9D350B2-D5E3-46E7-9CC9-0209824B0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16D829A-0192-4A28-B53E-91281528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7776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Hoe neurogene OH herkennen ? </a:t>
            </a: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131585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Office BP meting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87624" y="2694013"/>
            <a:ext cx="6696744" cy="3687315"/>
          </a:xfrm>
        </p:spPr>
        <p:txBody>
          <a:bodyPr>
            <a:noAutofit/>
          </a:bodyPr>
          <a:lstStyle/>
          <a:p>
            <a:r>
              <a:rPr lang="nl-BE" sz="1600" dirty="0"/>
              <a:t>30 min niet roken, geen </a:t>
            </a:r>
            <a:r>
              <a:rPr lang="nl-BE" sz="1600" dirty="0" err="1"/>
              <a:t>caffeïne</a:t>
            </a:r>
            <a:endParaRPr lang="nl-BE" sz="1600" dirty="0"/>
          </a:p>
          <a:p>
            <a:r>
              <a:rPr lang="nl-BE" sz="1600" dirty="0"/>
              <a:t>Temp v kamer niet te koud</a:t>
            </a:r>
          </a:p>
          <a:p>
            <a:r>
              <a:rPr lang="nl-BE" sz="1600" dirty="0"/>
              <a:t>Toestel : </a:t>
            </a:r>
            <a:r>
              <a:rPr lang="nl-BE" sz="1600" dirty="0" err="1"/>
              <a:t>cuff</a:t>
            </a:r>
            <a:r>
              <a:rPr lang="nl-BE" sz="1600" dirty="0"/>
              <a:t> van juiste breedte</a:t>
            </a:r>
          </a:p>
          <a:p>
            <a:r>
              <a:rPr lang="nl-BE" sz="1600" dirty="0"/>
              <a:t>Zittende </a:t>
            </a:r>
            <a:r>
              <a:rPr lang="nl-BE" sz="1600" dirty="0" err="1"/>
              <a:t>pt</a:t>
            </a:r>
            <a:r>
              <a:rPr lang="nl-BE" sz="1600" dirty="0"/>
              <a:t>, rug gesteund, benen niet </a:t>
            </a:r>
            <a:r>
              <a:rPr lang="nl-BE" sz="1600" dirty="0" err="1"/>
              <a:t>gekruisd</a:t>
            </a:r>
            <a:r>
              <a:rPr lang="nl-BE" sz="1600" dirty="0"/>
              <a:t>, </a:t>
            </a:r>
          </a:p>
          <a:p>
            <a:r>
              <a:rPr lang="nl-BE" sz="1600" dirty="0" err="1"/>
              <a:t>Evt</a:t>
            </a:r>
            <a:r>
              <a:rPr lang="nl-BE" sz="1600" dirty="0"/>
              <a:t> ook liggend en staand. </a:t>
            </a:r>
          </a:p>
          <a:p>
            <a:r>
              <a:rPr lang="nl-BE" sz="1600" dirty="0"/>
              <a:t>Arm ondersteund op niveau van hart, </a:t>
            </a:r>
          </a:p>
          <a:p>
            <a:r>
              <a:rPr lang="nl-BE" sz="1600" dirty="0"/>
              <a:t>Na 5 min wachten, </a:t>
            </a:r>
          </a:p>
          <a:p>
            <a:r>
              <a:rPr lang="nl-BE" sz="1600" dirty="0"/>
              <a:t>Bij manuele meting : niet praten, traag aflaten van druk (2-3 </a:t>
            </a:r>
            <a:r>
              <a:rPr lang="nl-BE" sz="1600" dirty="0" err="1"/>
              <a:t>mmHg</a:t>
            </a:r>
            <a:r>
              <a:rPr lang="nl-BE" sz="1600" dirty="0"/>
              <a:t>/sec</a:t>
            </a:r>
          </a:p>
          <a:p>
            <a:r>
              <a:rPr lang="nl-BE" sz="1600" dirty="0"/>
              <a:t>! </a:t>
            </a:r>
            <a:r>
              <a:rPr lang="nl-BE" sz="1600" dirty="0" err="1"/>
              <a:t>Auscultatoire</a:t>
            </a:r>
            <a:r>
              <a:rPr lang="nl-BE" sz="1600" dirty="0"/>
              <a:t> gap, fase V</a:t>
            </a:r>
          </a:p>
          <a:p>
            <a:r>
              <a:rPr lang="nl-BE" sz="1600" dirty="0"/>
              <a:t>Min 2 x per consultatie, met 1-2’ tussen.  Zo verschil van &gt; 5 </a:t>
            </a:r>
            <a:r>
              <a:rPr lang="nl-BE" sz="1600" dirty="0" err="1"/>
              <a:t>mmHg</a:t>
            </a:r>
            <a:r>
              <a:rPr lang="nl-BE" sz="1600" dirty="0"/>
              <a:t> : herhalen. </a:t>
            </a:r>
          </a:p>
          <a:p>
            <a:r>
              <a:rPr lang="nl-BE" sz="1600" dirty="0"/>
              <a:t>… </a:t>
            </a:r>
            <a:r>
              <a:rPr lang="nl-BE" sz="1600" dirty="0" err="1"/>
              <a:t>etc</a:t>
            </a:r>
            <a:r>
              <a:rPr lang="nl-BE" sz="1600" dirty="0"/>
              <a:t>, </a:t>
            </a:r>
            <a:r>
              <a:rPr lang="nl-BE" sz="1600" dirty="0" err="1"/>
              <a:t>etc</a:t>
            </a:r>
            <a:r>
              <a:rPr lang="nl-BE" sz="1600" dirty="0"/>
              <a:t> … </a:t>
            </a:r>
          </a:p>
        </p:txBody>
      </p:sp>
      <p:pic>
        <p:nvPicPr>
          <p:cNvPr id="8" name="Afbeelding 7" descr="Afbeelding met apparaat, binnen, tafel, zitten&#10;&#10;Automatisch gegenereerde beschrijving">
            <a:extLst>
              <a:ext uri="{FF2B5EF4-FFF2-40B4-BE49-F238E27FC236}">
                <a16:creationId xmlns:a16="http://schemas.microsoft.com/office/drawing/2014/main" id="{A2B49E59-A75E-420C-ABD9-F0019D8BE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4" y="274638"/>
            <a:ext cx="4439856" cy="24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1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D0FE0-1BCE-498C-B2DC-1BF57BAE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378"/>
            <a:ext cx="9144000" cy="4443244"/>
          </a:xfrm>
          <a:prstGeom prst="rect">
            <a:avLst/>
          </a:prstGeom>
        </p:spPr>
      </p:pic>
      <p:sp>
        <p:nvSpPr>
          <p:cNvPr id="11" name="Line 2">
            <a:extLst>
              <a:ext uri="{FF2B5EF4-FFF2-40B4-BE49-F238E27FC236}">
                <a16:creationId xmlns:a16="http://schemas.microsoft.com/office/drawing/2014/main" id="{A6719A18-80CB-476A-BD9D-6E614E134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3">
            <a:extLst>
              <a:ext uri="{FF2B5EF4-FFF2-40B4-BE49-F238E27FC236}">
                <a16:creationId xmlns:a16="http://schemas.microsoft.com/office/drawing/2014/main" id="{962A5292-C61F-40C7-B39D-EAEED5B01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3A51E5BF-7DDE-4EDA-B12B-6EEBACDA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CAC1CA38-8B64-4062-895D-63844D6E0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7776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Hoe neurogene OH herkennen ? </a:t>
            </a:r>
            <a:endParaRPr lang="en-GB" alt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D1A6FB-9B65-4A83-9ED6-BBDDB3970F42}"/>
              </a:ext>
            </a:extLst>
          </p:cNvPr>
          <p:cNvSpPr/>
          <p:nvPr/>
        </p:nvSpPr>
        <p:spPr>
          <a:xfrm>
            <a:off x="2743200" y="1700808"/>
            <a:ext cx="2980928" cy="1828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759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DE2D74C3-271E-440B-AADA-B0AE33AD8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3" y="1052736"/>
            <a:ext cx="9056713" cy="4636748"/>
          </a:xfrm>
          <a:prstGeom prst="rect">
            <a:avLst/>
          </a:prstGeom>
        </p:spPr>
      </p:pic>
      <p:sp>
        <p:nvSpPr>
          <p:cNvPr id="23" name="Line 2">
            <a:extLst>
              <a:ext uri="{FF2B5EF4-FFF2-40B4-BE49-F238E27FC236}">
                <a16:creationId xmlns:a16="http://schemas.microsoft.com/office/drawing/2014/main" id="{CFB29599-BAD6-4417-853F-6199889BB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3">
            <a:extLst>
              <a:ext uri="{FF2B5EF4-FFF2-40B4-BE49-F238E27FC236}">
                <a16:creationId xmlns:a16="http://schemas.microsoft.com/office/drawing/2014/main" id="{D6BA7309-2066-4753-863E-49130A1AB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B649FAD5-36B9-476B-B18F-56741E12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00B087D1-7852-496F-A9B3-49A1E74C6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7776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Is deze hypotensie neurogeen ? </a:t>
            </a: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1498997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3012FA-10D7-49DA-87D5-C6E650B1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88" y="692696"/>
            <a:ext cx="6643688" cy="5486210"/>
          </a:xfrm>
          <a:prstGeom prst="rect">
            <a:avLst/>
          </a:prstGeom>
        </p:spPr>
      </p:pic>
      <p:sp>
        <p:nvSpPr>
          <p:cNvPr id="3" name="Line 2">
            <a:extLst>
              <a:ext uri="{FF2B5EF4-FFF2-40B4-BE49-F238E27FC236}">
                <a16:creationId xmlns:a16="http://schemas.microsoft.com/office/drawing/2014/main" id="{52E3FD29-A856-4D8A-A03B-0E35F7091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F16B9BFA-580C-4BC4-A8BD-5514536416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0C80614-5C8A-42A0-B46B-B309F7F23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DF56CE2-E8B9-459D-84DA-F57644C21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74165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Oorzaken autonoom falen </a:t>
            </a:r>
            <a:endParaRPr lang="en-GB" altLang="en-US" sz="2400"/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B977B76D-84FF-4375-AFEC-A76C92BB4091}"/>
              </a:ext>
            </a:extLst>
          </p:cNvPr>
          <p:cNvSpPr/>
          <p:nvPr/>
        </p:nvSpPr>
        <p:spPr>
          <a:xfrm>
            <a:off x="8388423" y="5733255"/>
            <a:ext cx="435465" cy="449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78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Figueiroa et al Clev Clin J Med 2020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6640"/>
            <a:ext cx="8424862" cy="4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Wat kan je doen aan neurogene hypotensie ? </a:t>
            </a:r>
            <a:r>
              <a:rPr lang="en-GB" altLang="en-US" sz="2400"/>
              <a:t>ABCDEF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08A7DD18-F092-4223-8DD6-D2DC4E63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24863" cy="493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fr-BE" altLang="en-US" sz="2400"/>
              <a:t>Oorzaak wegnemen vaak minder evident</a:t>
            </a:r>
          </a:p>
          <a:p>
            <a:pPr>
              <a:spcBef>
                <a:spcPct val="10000"/>
              </a:spcBef>
            </a:pPr>
            <a:r>
              <a:rPr lang="fr-BE" altLang="en-US" sz="2400"/>
              <a:t>Er is geen hulp meer van de baroreflex</a:t>
            </a:r>
          </a:p>
          <a:p>
            <a:pPr>
              <a:spcBef>
                <a:spcPct val="10000"/>
              </a:spcBef>
            </a:pPr>
            <a:endParaRPr lang="fr-BE" altLang="en-US" sz="2400"/>
          </a:p>
          <a:p>
            <a:pPr>
              <a:spcBef>
                <a:spcPct val="10000"/>
              </a:spcBef>
            </a:pPr>
            <a:r>
              <a:rPr lang="fr-BE" altLang="en-US" sz="2400"/>
              <a:t>A	Abdominal binder</a:t>
            </a:r>
          </a:p>
          <a:p>
            <a:pPr>
              <a:spcBef>
                <a:spcPct val="10000"/>
              </a:spcBef>
            </a:pPr>
            <a:r>
              <a:rPr lang="fr-BE" altLang="en-US" sz="2400"/>
              <a:t>B	Bolus of water: 2 glazen van 250 ml</a:t>
            </a:r>
          </a:p>
          <a:p>
            <a:pPr>
              <a:spcBef>
                <a:spcPct val="10000"/>
              </a:spcBef>
            </a:pPr>
            <a:r>
              <a:rPr lang="fr-BE" altLang="en-US" sz="2400"/>
              <a:t>B	Bed up: hoofdeinde omhoog</a:t>
            </a:r>
          </a:p>
          <a:p>
            <a:pPr>
              <a:spcBef>
                <a:spcPct val="10000"/>
              </a:spcBef>
            </a:pPr>
            <a:r>
              <a:rPr lang="fr-BE" altLang="en-US" sz="2400"/>
              <a:t>C	Countermaneuvers</a:t>
            </a:r>
          </a:p>
          <a:p>
            <a:pPr>
              <a:spcBef>
                <a:spcPct val="10000"/>
              </a:spcBef>
            </a:pPr>
            <a:r>
              <a:rPr lang="fr-BE" altLang="en-US" sz="2400"/>
              <a:t>D	Drugs: midodrine, fludrocortisone</a:t>
            </a:r>
          </a:p>
          <a:p>
            <a:pPr>
              <a:spcBef>
                <a:spcPct val="10000"/>
              </a:spcBef>
            </a:pPr>
            <a:r>
              <a:rPr lang="fr-BE" altLang="en-US" sz="2400"/>
              <a:t>E	Exercise</a:t>
            </a:r>
          </a:p>
          <a:p>
            <a:pPr>
              <a:spcBef>
                <a:spcPct val="10000"/>
              </a:spcBef>
            </a:pPr>
            <a:r>
              <a:rPr lang="fr-BE" altLang="en-US" sz="2400"/>
              <a:t>E	Education</a:t>
            </a:r>
          </a:p>
          <a:p>
            <a:pPr>
              <a:spcBef>
                <a:spcPct val="10000"/>
              </a:spcBef>
            </a:pPr>
            <a:r>
              <a:rPr lang="fr-BE" altLang="en-US" sz="2400"/>
              <a:t>F	Fluids &amp; salt</a:t>
            </a:r>
            <a:endParaRPr lang="el-GR" altLang="en-US" sz="2400"/>
          </a:p>
          <a:p>
            <a:pPr>
              <a:spcBef>
                <a:spcPct val="10000"/>
              </a:spcBef>
            </a:pPr>
            <a:endParaRPr lang="en-GB" altLang="en-US" sz="2400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5035BB0-1B7A-42E6-BA32-50E1C7A5C65C}"/>
              </a:ext>
            </a:extLst>
          </p:cNvPr>
          <p:cNvSpPr/>
          <p:nvPr/>
        </p:nvSpPr>
        <p:spPr>
          <a:xfrm>
            <a:off x="8388423" y="5733255"/>
            <a:ext cx="435465" cy="449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528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88566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Meest voorkomende oorzaak </a:t>
            </a:r>
            <a:r>
              <a:rPr lang="fr-BE" altLang="en-US" sz="2400" dirty="0"/>
              <a:t>van </a:t>
            </a:r>
            <a:r>
              <a:rPr lang="fr-BE" altLang="en-US" sz="2400"/>
              <a:t>OH ?</a:t>
            </a:r>
            <a:endParaRPr lang="en-GB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915DB-19AC-453A-9D49-134D52ED4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97" y="754476"/>
            <a:ext cx="3850005" cy="5349050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C82A8ADE-4FBB-4E1C-B082-8F7395A9A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24863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GB" altLang="en-US" sz="2400"/>
              <a:t>Iatrogeen !</a:t>
            </a:r>
            <a:endParaRPr lang="el-GR" altLang="en-US" sz="2400"/>
          </a:p>
          <a:p>
            <a:pPr>
              <a:spcBef>
                <a:spcPct val="1000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37284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F8FA71-B9DB-49CB-BD7D-D4A713D2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770"/>
            <a:ext cx="9144000" cy="3646460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403F0D05-1F5A-4D1C-9810-F5BA587A2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228ACF72-6602-4D22-BEF3-2755AD0FF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85C7561-BCA1-4756-A518-B6C8E35F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48CCE43-4B03-466E-8CE5-820107502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74165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Voornaamste medicamenteuze oorzaken van OH </a:t>
            </a:r>
            <a:endParaRPr lang="en-GB" altLang="en-US" sz="2400"/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65FA1029-A2A1-4208-895A-0D63EC052A7E}"/>
              </a:ext>
            </a:extLst>
          </p:cNvPr>
          <p:cNvSpPr/>
          <p:nvPr/>
        </p:nvSpPr>
        <p:spPr>
          <a:xfrm>
            <a:off x="8388423" y="5733255"/>
            <a:ext cx="435465" cy="449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66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30620B-10DA-4CE7-A88F-BD9B97DBC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32" y="-27384"/>
            <a:ext cx="4127177" cy="6858000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0E191EEE-2AF4-4269-8589-48071EE3A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657" y="259852"/>
            <a:ext cx="3779912" cy="616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1600" b="1" u="sng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Normal response to </a:t>
            </a:r>
            <a:r>
              <a:rPr lang="en-GB" altLang="en-US" sz="1600" b="1" u="sng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active standing</a:t>
            </a:r>
            <a:endParaRPr lang="fr-BE" altLang="en-US" sz="1600" b="1" u="sng" dirty="0">
              <a:solidFill>
                <a:prstClr val="black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SBP =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DBP + 10 mm Hg</a:t>
            </a:r>
            <a:endParaRPr lang="en-GB" altLang="en-US" sz="1200"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HR + 10 bpm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800" b="1" u="sng" dirty="0">
              <a:solidFill>
                <a:prstClr val="black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1600" b="1" u="sng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1600" b="1" u="sng">
                <a:latin typeface="Calibri" panose="020F0502020204030204"/>
                <a:cs typeface="+mn-cs"/>
                <a:sym typeface="Symbol" panose="05050102010706020507" pitchFamily="18" charset="2"/>
              </a:rPr>
              <a:t>Classical OH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1600" b="1">
                <a:latin typeface="Calibri" panose="020F0502020204030204"/>
                <a:cs typeface="+mn-cs"/>
                <a:sym typeface="Symbol" panose="05050102010706020507" pitchFamily="18" charset="2"/>
              </a:rPr>
              <a:t> &gt; 20/10 mm Hg </a:t>
            </a:r>
            <a:r>
              <a:rPr lang="fr-BE" altLang="en-US" sz="1200" b="1">
                <a:latin typeface="Calibri" panose="020F0502020204030204"/>
                <a:cs typeface="+mn-cs"/>
                <a:sym typeface="Symbol" panose="05050102010706020507" pitchFamily="18" charset="2"/>
              </a:rPr>
              <a:t>(MSA 30/15)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- Def~, complaints/syncope~abs MAP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800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800" dirty="0">
              <a:solidFill>
                <a:prstClr val="black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94358-F9AF-4C07-B113-BE3EBB7C5B98}"/>
              </a:ext>
            </a:extLst>
          </p:cNvPr>
          <p:cNvSpPr/>
          <p:nvPr/>
        </p:nvSpPr>
        <p:spPr>
          <a:xfrm>
            <a:off x="467544" y="1923910"/>
            <a:ext cx="4586089" cy="18049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65B13-F632-4A65-9B71-691EA74DB9CC}"/>
              </a:ext>
            </a:extLst>
          </p:cNvPr>
          <p:cNvSpPr/>
          <p:nvPr/>
        </p:nvSpPr>
        <p:spPr>
          <a:xfrm>
            <a:off x="524694" y="3301614"/>
            <a:ext cx="4419593" cy="18049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7543B3-43F9-4727-8652-4438D04C8272}"/>
              </a:ext>
            </a:extLst>
          </p:cNvPr>
          <p:cNvSpPr/>
          <p:nvPr/>
        </p:nvSpPr>
        <p:spPr>
          <a:xfrm>
            <a:off x="4653577" y="310754"/>
            <a:ext cx="404813" cy="641508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BFA7C1-D0FA-4BE6-9099-C71FE01AA53B}"/>
              </a:ext>
            </a:extLst>
          </p:cNvPr>
          <p:cNvGrpSpPr/>
          <p:nvPr/>
        </p:nvGrpSpPr>
        <p:grpSpPr>
          <a:xfrm>
            <a:off x="2186801" y="353616"/>
            <a:ext cx="404813" cy="6415087"/>
            <a:chOff x="2186801" y="353616"/>
            <a:chExt cx="404813" cy="641508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9AF8F6-5971-425B-A051-CDAA10779BD6}"/>
                </a:ext>
              </a:extLst>
            </p:cNvPr>
            <p:cNvSpPr/>
            <p:nvPr/>
          </p:nvSpPr>
          <p:spPr>
            <a:xfrm>
              <a:off x="2186801" y="353616"/>
              <a:ext cx="404813" cy="641508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23C715-4703-4B25-9E56-30513BA94A0A}"/>
                </a:ext>
              </a:extLst>
            </p:cNvPr>
            <p:cNvSpPr txBox="1"/>
            <p:nvPr/>
          </p:nvSpPr>
          <p:spPr>
            <a:xfrm rot="16200000">
              <a:off x="-391905" y="3352346"/>
              <a:ext cx="5544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Initial response to active standing – first 30 seconds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10A9EB6-4C1D-428E-9555-6948D3F654E6}"/>
              </a:ext>
            </a:extLst>
          </p:cNvPr>
          <p:cNvSpPr txBox="1"/>
          <p:nvPr/>
        </p:nvSpPr>
        <p:spPr>
          <a:xfrm rot="16200000">
            <a:off x="2056366" y="335234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Response to prolonged standing – after 3 minutes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E7282DD3-3FF3-400B-9751-BF308B8CAE70}"/>
              </a:ext>
            </a:extLst>
          </p:cNvPr>
          <p:cNvSpPr/>
          <p:nvPr/>
        </p:nvSpPr>
        <p:spPr>
          <a:xfrm>
            <a:off x="2555776" y="2931179"/>
            <a:ext cx="1956816" cy="969264"/>
          </a:xfrm>
          <a:prstGeom prst="lef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582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30620B-10DA-4CE7-A88F-BD9B97DBC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32" y="-27384"/>
            <a:ext cx="4127177" cy="6858000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0E191EEE-2AF4-4269-8589-48071EE3A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657" y="259852"/>
            <a:ext cx="3779912" cy="60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1600" b="1" u="sng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Normal response to </a:t>
            </a:r>
            <a:r>
              <a:rPr lang="en-GB" altLang="en-US" sz="1600" b="1" u="sng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active standing</a:t>
            </a:r>
            <a:endParaRPr lang="fr-BE" altLang="en-US" sz="1600" b="1" u="sng" dirty="0">
              <a:solidFill>
                <a:prstClr val="black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15’’3’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SBP =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DBP + 10 mm Hg</a:t>
            </a:r>
            <a:endParaRPr lang="en-GB" altLang="en-US" sz="1200"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HR + 10 bpm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 b="1" u="sng">
                <a:latin typeface="Calibri" panose="020F0502020204030204"/>
                <a:cs typeface="+mn-cs"/>
                <a:sym typeface="Symbol" panose="05050102010706020507" pitchFamily="18" charset="2"/>
              </a:rPr>
              <a:t>Eerste 15’’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SBP daalt tot 40 mm Hg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en-GB" altLang="en-US" sz="1600">
                <a:latin typeface="Calibri" panose="020F0502020204030204"/>
                <a:cs typeface="+mn-cs"/>
                <a:sym typeface="Symbol" panose="05050102010706020507" pitchFamily="18" charset="2"/>
              </a:rPr>
              <a:t>Recupereert binnen de 30 seconden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en-GB" altLang="en-US" sz="1600" b="1" u="sng">
              <a:solidFill>
                <a:srgbClr val="FF0000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800" b="1" u="sng" dirty="0">
              <a:solidFill>
                <a:prstClr val="black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1600" b="1" u="sng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1600" b="1" u="sng">
                <a:latin typeface="Calibri" panose="020F0502020204030204"/>
                <a:cs typeface="+mn-cs"/>
                <a:sym typeface="Symbol" panose="05050102010706020507" pitchFamily="18" charset="2"/>
              </a:rPr>
              <a:t>Classical OH</a:t>
            </a: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r>
              <a:rPr lang="fr-BE" altLang="en-US" sz="1600" b="1">
                <a:latin typeface="Calibri" panose="020F0502020204030204"/>
                <a:cs typeface="+mn-cs"/>
                <a:sym typeface="Symbol" panose="05050102010706020507" pitchFamily="18" charset="2"/>
              </a:rPr>
              <a:t> &gt; 20/10 mm Hg</a:t>
            </a:r>
            <a:endParaRPr lang="fr-BE" altLang="en-US" sz="800">
              <a:solidFill>
                <a:srgbClr val="2F75B5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  <a:p>
            <a:pPr fontAlgn="auto">
              <a:spcBef>
                <a:spcPct val="10000"/>
              </a:spcBef>
              <a:spcAft>
                <a:spcPts val="0"/>
              </a:spcAft>
            </a:pPr>
            <a:endParaRPr lang="fr-BE" altLang="en-US" sz="800" dirty="0">
              <a:solidFill>
                <a:prstClr val="black"/>
              </a:solidFill>
              <a:latin typeface="Calibri" panose="020F0502020204030204"/>
              <a:cs typeface="+mn-cs"/>
              <a:sym typeface="Symbol" panose="05050102010706020507" pitchFamily="18" charset="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94358-F9AF-4C07-B113-BE3EBB7C5B98}"/>
              </a:ext>
            </a:extLst>
          </p:cNvPr>
          <p:cNvSpPr/>
          <p:nvPr/>
        </p:nvSpPr>
        <p:spPr>
          <a:xfrm>
            <a:off x="467544" y="1923910"/>
            <a:ext cx="4586089" cy="18049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65B13-F632-4A65-9B71-691EA74DB9CC}"/>
              </a:ext>
            </a:extLst>
          </p:cNvPr>
          <p:cNvSpPr/>
          <p:nvPr/>
        </p:nvSpPr>
        <p:spPr>
          <a:xfrm>
            <a:off x="550791" y="3352205"/>
            <a:ext cx="4419593" cy="18049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7543B3-43F9-4727-8652-4438D04C8272}"/>
              </a:ext>
            </a:extLst>
          </p:cNvPr>
          <p:cNvSpPr/>
          <p:nvPr/>
        </p:nvSpPr>
        <p:spPr>
          <a:xfrm>
            <a:off x="4653577" y="310754"/>
            <a:ext cx="404813" cy="641508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A9EB6-4C1D-428E-9555-6948D3F654E6}"/>
              </a:ext>
            </a:extLst>
          </p:cNvPr>
          <p:cNvSpPr txBox="1"/>
          <p:nvPr/>
        </p:nvSpPr>
        <p:spPr>
          <a:xfrm rot="16200000">
            <a:off x="2056366" y="335234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Response to prolonged standing – after 3 minutes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E7282DD3-3FF3-400B-9751-BF308B8CAE70}"/>
              </a:ext>
            </a:extLst>
          </p:cNvPr>
          <p:cNvSpPr/>
          <p:nvPr/>
        </p:nvSpPr>
        <p:spPr>
          <a:xfrm rot="3515318">
            <a:off x="1996846" y="2432832"/>
            <a:ext cx="1956816" cy="969264"/>
          </a:xfrm>
          <a:prstGeom prst="lef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435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047CFB0-6745-4961-BBE6-F01A39EA98DE}"/>
              </a:ext>
            </a:extLst>
          </p:cNvPr>
          <p:cNvSpPr/>
          <p:nvPr/>
        </p:nvSpPr>
        <p:spPr>
          <a:xfrm>
            <a:off x="6965166" y="1062472"/>
            <a:ext cx="1707347" cy="4723713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31351B-3C54-4A93-ADFA-AF86D4EE3112}"/>
              </a:ext>
            </a:extLst>
          </p:cNvPr>
          <p:cNvSpPr/>
          <p:nvPr/>
        </p:nvSpPr>
        <p:spPr>
          <a:xfrm>
            <a:off x="253604" y="1058904"/>
            <a:ext cx="1525190" cy="4723713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246D75-2B7D-45CA-BBCB-654A05E4F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285" y="1104652"/>
            <a:ext cx="4478989" cy="4694444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061EF60-CDF8-4C24-A104-BDCFF6B76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82617"/>
            <a:ext cx="318611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750">
                <a:sym typeface="Wingdings" panose="05000000000000000000" pitchFamily="2" charset="2"/>
              </a:rPr>
              <a:t>Sprangers et al J. Appl. Physiol. 1991; 70: 523</a:t>
            </a:r>
            <a:endParaRPr lang="en-US" alt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74D26-749B-486E-B64E-D427BB68CF17}"/>
              </a:ext>
            </a:extLst>
          </p:cNvPr>
          <p:cNvSpPr txBox="1"/>
          <p:nvPr/>
        </p:nvSpPr>
        <p:spPr>
          <a:xfrm>
            <a:off x="7216310" y="313634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In heart transplant patients orthostatic tolerance is normal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928C6-BFE5-40E5-AE95-02EC29F009EE}"/>
              </a:ext>
            </a:extLst>
          </p:cNvPr>
          <p:cNvSpPr txBox="1"/>
          <p:nvPr/>
        </p:nvSpPr>
        <p:spPr>
          <a:xfrm>
            <a:off x="7216310" y="50200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AutoNum type="arabicPeriod"/>
            </a:pPr>
            <a:r>
              <a:rPr lang="en-US" sz="600" b="1"/>
              <a:t>Exercise related muscular vasodilatation</a:t>
            </a:r>
          </a:p>
          <a:p>
            <a:pPr marL="171450" indent="-171450">
              <a:buAutoNum type="arabicPeriod"/>
            </a:pPr>
            <a:r>
              <a:rPr lang="en-US" sz="600" b="1"/>
              <a:t>Baroreflex related vasoconstriction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70ACA-917F-4467-852A-5D9361DF9E6D}"/>
              </a:ext>
            </a:extLst>
          </p:cNvPr>
          <p:cNvSpPr txBox="1"/>
          <p:nvPr/>
        </p:nvSpPr>
        <p:spPr>
          <a:xfrm>
            <a:off x="7216310" y="259628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AutoNum type="arabicPeriod"/>
            </a:pPr>
            <a:r>
              <a:rPr lang="en-US" sz="600" b="1"/>
              <a:t>decrease</a:t>
            </a:r>
          </a:p>
          <a:p>
            <a:pPr marL="171450" indent="-171450">
              <a:buAutoNum type="arabicPeriod"/>
            </a:pPr>
            <a:r>
              <a:rPr lang="en-US" sz="600" b="1"/>
              <a:t>Increase toward nl in 30’’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129B0A-3B87-4A89-AC09-D8B6DC7347CD}"/>
              </a:ext>
            </a:extLst>
          </p:cNvPr>
          <p:cNvSpPr txBox="1"/>
          <p:nvPr/>
        </p:nvSpPr>
        <p:spPr>
          <a:xfrm>
            <a:off x="7216310" y="4270467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AutoNum type="arabicPeriod"/>
            </a:pPr>
            <a:r>
              <a:rPr lang="en-US" sz="600" b="1"/>
              <a:t>First 6 beats with blood in the lungs</a:t>
            </a:r>
          </a:p>
          <a:p>
            <a:pPr marL="171450" indent="-171450">
              <a:buAutoNum type="arabicPeriod"/>
            </a:pPr>
            <a:r>
              <a:rPr lang="en-US" sz="600" b="1"/>
              <a:t>Then effect of veno- &amp; abd compression</a:t>
            </a:r>
          </a:p>
          <a:p>
            <a:pPr marL="171450" indent="-171450">
              <a:buAutoNum type="arabicPeriod"/>
            </a:pPr>
            <a:r>
              <a:rPr lang="en-US" sz="600" b="1"/>
              <a:t>Not sufficient to make up for </a:t>
            </a:r>
            <a:r>
              <a:rPr lang="en-US" sz="600" b="1">
                <a:sym typeface="Symbol" panose="05050102010706020507" pitchFamily="18" charset="2"/>
              </a:rPr>
              <a:t> TPR</a:t>
            </a:r>
            <a:endParaRPr lang="en-US" sz="6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A28B0-6D80-4DC5-A79F-8C2493E102B1}"/>
              </a:ext>
            </a:extLst>
          </p:cNvPr>
          <p:cNvSpPr txBox="1"/>
          <p:nvPr/>
        </p:nvSpPr>
        <p:spPr>
          <a:xfrm>
            <a:off x="7216310" y="1138118"/>
            <a:ext cx="1371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u="sng"/>
              <a:t>CYCLING &amp; ACTIVE STANDING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DE92B-030D-412C-A022-A299C8B28B2B}"/>
              </a:ext>
            </a:extLst>
          </p:cNvPr>
          <p:cNvSpPr txBox="1"/>
          <p:nvPr/>
        </p:nvSpPr>
        <p:spPr>
          <a:xfrm>
            <a:off x="340922" y="1138119"/>
            <a:ext cx="1371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u="sng"/>
              <a:t>PASSIVE TILT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B464A-EE8C-4DDE-BC01-4CAFC5057E93}"/>
              </a:ext>
            </a:extLst>
          </p:cNvPr>
          <p:cNvSpPr txBox="1"/>
          <p:nvPr/>
        </p:nvSpPr>
        <p:spPr>
          <a:xfrm>
            <a:off x="367878" y="445513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AutoNum type="arabicPeriod"/>
            </a:pPr>
            <a:r>
              <a:rPr lang="en-US" sz="600" b="1"/>
              <a:t>First 6 beats blood in the lungs</a:t>
            </a:r>
          </a:p>
          <a:p>
            <a:pPr marL="171450" indent="-171450">
              <a:buAutoNum type="arabicPeriod"/>
            </a:pPr>
            <a:r>
              <a:rPr lang="en-US" sz="600" b="1"/>
              <a:t>Then peripheral pooling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71B1F-4B11-4C2E-A4EE-4BD786D39F58}"/>
              </a:ext>
            </a:extLst>
          </p:cNvPr>
          <p:cNvSpPr txBox="1"/>
          <p:nvPr/>
        </p:nvSpPr>
        <p:spPr>
          <a:xfrm>
            <a:off x="362372" y="510318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AutoNum type="arabicPeriod"/>
            </a:pPr>
            <a:r>
              <a:rPr lang="en-US" sz="600" b="1"/>
              <a:t>First 6 beats blood in the lungs</a:t>
            </a:r>
          </a:p>
          <a:p>
            <a:pPr marL="171450" indent="-171450">
              <a:buAutoNum type="arabicPeriod"/>
            </a:pPr>
            <a:r>
              <a:rPr lang="en-US" sz="600" b="1"/>
              <a:t>Fast baroreflex related increase in TPR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35ED0-9D9D-4987-B898-0356570C50C6}"/>
              </a:ext>
            </a:extLst>
          </p:cNvPr>
          <p:cNvSpPr txBox="1"/>
          <p:nvPr/>
        </p:nvSpPr>
        <p:spPr>
          <a:xfrm>
            <a:off x="362372" y="2612377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AutoNum type="arabicPeriod"/>
            </a:pPr>
            <a:r>
              <a:rPr lang="en-US" sz="600" b="1"/>
              <a:t>BP goes up</a:t>
            </a:r>
          </a:p>
          <a:p>
            <a:pPr marL="171450" indent="-171450">
              <a:buAutoNum type="arabicPeriod"/>
            </a:pPr>
            <a:r>
              <a:rPr lang="en-US" sz="600" b="1"/>
              <a:t>BP goes up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id="{FE2BFDF0-EE56-44E8-BB25-66505244DAC3}"/>
              </a:ext>
            </a:extLst>
          </p:cNvPr>
          <p:cNvSpPr/>
          <p:nvPr/>
        </p:nvSpPr>
        <p:spPr>
          <a:xfrm>
            <a:off x="2033718" y="3104965"/>
            <a:ext cx="6799529" cy="479086"/>
          </a:xfrm>
          <a:prstGeom prst="bracket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C9B62B-5494-4B86-BDEA-2DFDCF17C2C5}"/>
              </a:ext>
            </a:extLst>
          </p:cNvPr>
          <p:cNvSpPr txBox="1"/>
          <p:nvPr/>
        </p:nvSpPr>
        <p:spPr>
          <a:xfrm>
            <a:off x="179512" y="4437112"/>
            <a:ext cx="25375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11B22-B4FB-4348-A5A2-6E44B2B35B1D}"/>
              </a:ext>
            </a:extLst>
          </p:cNvPr>
          <p:cNvSpPr txBox="1"/>
          <p:nvPr/>
        </p:nvSpPr>
        <p:spPr>
          <a:xfrm>
            <a:off x="7016564" y="5013176"/>
            <a:ext cx="25375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FB3F83-2A6C-4343-A169-3A842CDF5FD8}"/>
              </a:ext>
            </a:extLst>
          </p:cNvPr>
          <p:cNvSpPr/>
          <p:nvPr/>
        </p:nvSpPr>
        <p:spPr>
          <a:xfrm>
            <a:off x="4336257" y="1058903"/>
            <a:ext cx="1050131" cy="4723713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4EC79B-78DA-427A-8509-81913B9604FC}"/>
              </a:ext>
            </a:extLst>
          </p:cNvPr>
          <p:cNvSpPr/>
          <p:nvPr/>
        </p:nvSpPr>
        <p:spPr>
          <a:xfrm>
            <a:off x="5450686" y="1066038"/>
            <a:ext cx="1050131" cy="4723713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D85C90-FA1C-4288-A469-D7201F22EF39}"/>
              </a:ext>
            </a:extLst>
          </p:cNvPr>
          <p:cNvSpPr/>
          <p:nvPr/>
        </p:nvSpPr>
        <p:spPr>
          <a:xfrm>
            <a:off x="3318256" y="1069606"/>
            <a:ext cx="950132" cy="4723713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C6D31-FF63-4761-AA94-3276645D2CC4}"/>
              </a:ext>
            </a:extLst>
          </p:cNvPr>
          <p:cNvGrpSpPr/>
          <p:nvPr/>
        </p:nvGrpSpPr>
        <p:grpSpPr>
          <a:xfrm rot="5400000">
            <a:off x="4402410" y="-2717254"/>
            <a:ext cx="404813" cy="6415087"/>
            <a:chOff x="2186801" y="353616"/>
            <a:chExt cx="404813" cy="64150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C11B12-529A-47A7-BF55-5A2B24F2C93F}"/>
                </a:ext>
              </a:extLst>
            </p:cNvPr>
            <p:cNvSpPr/>
            <p:nvPr/>
          </p:nvSpPr>
          <p:spPr>
            <a:xfrm>
              <a:off x="2186801" y="353616"/>
              <a:ext cx="404813" cy="641508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2CB6F6-F8CB-4453-A2ED-7352D917E201}"/>
                </a:ext>
              </a:extLst>
            </p:cNvPr>
            <p:cNvSpPr txBox="1"/>
            <p:nvPr/>
          </p:nvSpPr>
          <p:spPr>
            <a:xfrm rot="16200000">
              <a:off x="-391905" y="3352346"/>
              <a:ext cx="5544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Initial response to active standing – first 30 seconds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470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5CE70D-69AD-4343-88BD-2D0160666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67" y="857250"/>
            <a:ext cx="2622263" cy="5143500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D95F0025-2146-4E4A-84D2-96279F1B3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66" y="1072677"/>
            <a:ext cx="3726414" cy="403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fr-BE" altLang="en-US" sz="1200" b="1" u="sng">
                <a:sym typeface="Symbol" panose="05050102010706020507" pitchFamily="18" charset="2"/>
              </a:rPr>
              <a:t>Normal response to </a:t>
            </a:r>
            <a:r>
              <a:rPr lang="en-GB" altLang="en-US" sz="1200" b="1" u="sng">
                <a:sym typeface="Symbol" panose="05050102010706020507" pitchFamily="18" charset="2"/>
              </a:rPr>
              <a:t>active standing</a:t>
            </a:r>
            <a:r>
              <a:rPr lang="fr-BE" altLang="en-US" sz="1200" b="1" u="sng">
                <a:sym typeface="Symbol" panose="05050102010706020507" pitchFamily="18" charset="2"/>
              </a:rPr>
              <a:t> </a:t>
            </a:r>
            <a:r>
              <a:rPr lang="en-GB" altLang="en-US" sz="1200" b="1" u="sng">
                <a:sym typeface="Symbol" panose="05050102010706020507" pitchFamily="18" charset="2"/>
              </a:rPr>
              <a:t>(f</a:t>
            </a:r>
            <a:r>
              <a:rPr lang="fr-BE" altLang="en-US" sz="1200" b="1" u="sng">
                <a:sym typeface="Symbol" panose="05050102010706020507" pitchFamily="18" charset="2"/>
              </a:rPr>
              <a:t>irst 15’’)</a:t>
            </a:r>
            <a:r>
              <a:rPr lang="fr-BE" altLang="en-US" sz="1200" b="1">
                <a:sym typeface="Symbol" panose="05050102010706020507" pitchFamily="18" charset="2"/>
              </a:rPr>
              <a:t>: </a:t>
            </a:r>
          </a:p>
          <a:p>
            <a:pPr>
              <a:spcBef>
                <a:spcPct val="10000"/>
              </a:spcBef>
            </a:pPr>
            <a:r>
              <a:rPr lang="fr-BE" altLang="en-US" sz="1200">
                <a:sym typeface="Symbol" panose="05050102010706020507" pitchFamily="18" charset="2"/>
              </a:rPr>
              <a:t>&lt; </a:t>
            </a:r>
            <a:r>
              <a:rPr lang="fr-BE" altLang="en-US" sz="1200" dirty="0">
                <a:sym typeface="Symbol" panose="05050102010706020507" pitchFamily="18" charset="2"/>
              </a:rPr>
              <a:t>40/20 </a:t>
            </a:r>
            <a:r>
              <a:rPr lang="fr-BE" altLang="en-US" sz="1200">
                <a:sym typeface="Symbol" panose="05050102010706020507" pitchFamily="18" charset="2"/>
              </a:rPr>
              <a:t>mm Hg</a:t>
            </a:r>
            <a:endParaRPr lang="fr-BE" altLang="en-US" sz="1200" dirty="0"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r>
              <a:rPr lang="en-GB" altLang="en-US" sz="1200">
                <a:sym typeface="Symbol" panose="05050102010706020507" pitchFamily="18" charset="2"/>
              </a:rPr>
              <a:t>Recuperation </a:t>
            </a:r>
            <a:r>
              <a:rPr lang="en-GB" altLang="en-US" sz="1200" dirty="0">
                <a:sym typeface="Symbol" panose="05050102010706020507" pitchFamily="18" charset="2"/>
              </a:rPr>
              <a:t>within 30’’</a:t>
            </a:r>
          </a:p>
          <a:p>
            <a:pPr>
              <a:spcBef>
                <a:spcPct val="10000"/>
              </a:spcBef>
            </a:pPr>
            <a:endParaRPr lang="en-GB" altLang="en-US" sz="1200" u="sng"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600" dirty="0"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1200" u="sng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1200" u="sng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r>
              <a:rPr lang="fr-BE" altLang="en-US" sz="1200" u="sng">
                <a:solidFill>
                  <a:srgbClr val="FF0000"/>
                </a:solidFill>
                <a:sym typeface="Symbol" panose="05050102010706020507" pitchFamily="18" charset="2"/>
              </a:rPr>
              <a:t>Initi</a:t>
            </a:r>
            <a:r>
              <a:rPr lang="en-GB" altLang="en-US" sz="1200" u="sng" dirty="0">
                <a:solidFill>
                  <a:srgbClr val="FF0000"/>
                </a:solidFill>
                <a:sym typeface="Symbol" panose="05050102010706020507" pitchFamily="18" charset="2"/>
              </a:rPr>
              <a:t>al</a:t>
            </a:r>
            <a:r>
              <a:rPr lang="fr-BE" altLang="en-US" sz="1200" u="sng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fr-BE" altLang="en-US" sz="1200" u="sng" err="1">
                <a:solidFill>
                  <a:srgbClr val="FF0000"/>
                </a:solidFill>
                <a:sym typeface="Symbol" panose="05050102010706020507" pitchFamily="18" charset="2"/>
              </a:rPr>
              <a:t>orthostatic</a:t>
            </a:r>
            <a:r>
              <a:rPr lang="fr-BE" altLang="en-US" sz="1200" u="sng">
                <a:solidFill>
                  <a:srgbClr val="FF0000"/>
                </a:solidFill>
                <a:sym typeface="Symbol" panose="05050102010706020507" pitchFamily="18" charset="2"/>
              </a:rPr>
              <a:t> hypotension</a:t>
            </a:r>
            <a:endParaRPr lang="fr-BE" altLang="en-US" sz="1200" u="sng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r>
              <a:rPr lang="fr-BE" altLang="en-US" sz="1200" u="sng">
                <a:solidFill>
                  <a:srgbClr val="FF0000"/>
                </a:solidFill>
                <a:sym typeface="Symbol" panose="05050102010706020507" pitchFamily="18" charset="2"/>
              </a:rPr>
              <a:t>First 15’’</a:t>
            </a:r>
            <a:r>
              <a:rPr lang="fr-BE" altLang="en-US" sz="1200">
                <a:solidFill>
                  <a:srgbClr val="FF0000"/>
                </a:solidFill>
                <a:sym typeface="Symbol" panose="05050102010706020507" pitchFamily="18" charset="2"/>
              </a:rPr>
              <a:t>: 	</a:t>
            </a:r>
            <a:r>
              <a:rPr lang="fr-BE" altLang="en-US" sz="1200" b="1">
                <a:solidFill>
                  <a:srgbClr val="FF0000"/>
                </a:solidFill>
                <a:sym typeface="Symbol" panose="05050102010706020507" pitchFamily="18" charset="2"/>
              </a:rPr>
              <a:t> </a:t>
            </a:r>
            <a:r>
              <a:rPr lang="fr-BE" altLang="en-US" sz="1200" b="1" dirty="0">
                <a:solidFill>
                  <a:srgbClr val="FF0000"/>
                </a:solidFill>
                <a:sym typeface="Symbol" panose="05050102010706020507" pitchFamily="18" charset="2"/>
              </a:rPr>
              <a:t>&gt; 40/20 </a:t>
            </a:r>
            <a:r>
              <a:rPr lang="fr-BE" altLang="en-US" sz="1200" b="1">
                <a:solidFill>
                  <a:srgbClr val="FF0000"/>
                </a:solidFill>
                <a:sym typeface="Symbol" panose="05050102010706020507" pitchFamily="18" charset="2"/>
              </a:rPr>
              <a:t>mm Hg</a:t>
            </a:r>
            <a:endParaRPr lang="fr-BE" altLang="en-US" sz="1200" b="1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r>
              <a:rPr lang="fr-BE" altLang="en-US" sz="1200">
                <a:solidFill>
                  <a:srgbClr val="FF0000"/>
                </a:solidFill>
                <a:sym typeface="Symbol" panose="05050102010706020507" pitchFamily="18" charset="2"/>
              </a:rPr>
              <a:t>	Spont </a:t>
            </a:r>
            <a:r>
              <a:rPr lang="fr-BE" altLang="en-US" sz="1200" dirty="0" err="1">
                <a:solidFill>
                  <a:srgbClr val="FF0000"/>
                </a:solidFill>
                <a:sym typeface="Symbol" panose="05050102010706020507" pitchFamily="18" charset="2"/>
              </a:rPr>
              <a:t>recovery</a:t>
            </a:r>
            <a:r>
              <a:rPr lang="fr-BE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fr-BE" altLang="en-US" sz="1200" dirty="0" err="1">
                <a:solidFill>
                  <a:srgbClr val="FF0000"/>
                </a:solidFill>
                <a:sym typeface="Symbol" panose="05050102010706020507" pitchFamily="18" charset="2"/>
              </a:rPr>
              <a:t>within</a:t>
            </a:r>
            <a:r>
              <a:rPr lang="fr-BE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 30’’</a:t>
            </a:r>
          </a:p>
          <a:p>
            <a:pPr>
              <a:spcBef>
                <a:spcPct val="10000"/>
              </a:spcBef>
            </a:pPr>
            <a:r>
              <a:rPr lang="fr-BE" altLang="en-US" sz="1200">
                <a:solidFill>
                  <a:srgbClr val="FF0000"/>
                </a:solidFill>
                <a:sym typeface="Symbol" panose="05050102010706020507" pitchFamily="18" charset="2"/>
              </a:rPr>
              <a:t>Physiological, frequent </a:t>
            </a:r>
            <a:r>
              <a:rPr lang="fr-BE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in </a:t>
            </a:r>
            <a:r>
              <a:rPr lang="fr-BE" altLang="en-US" sz="1200" dirty="0" err="1">
                <a:solidFill>
                  <a:srgbClr val="FF0000"/>
                </a:solidFill>
                <a:sym typeface="Symbol" panose="05050102010706020507" pitchFamily="18" charset="2"/>
              </a:rPr>
              <a:t>young</a:t>
            </a:r>
            <a:r>
              <a:rPr lang="fr-BE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 &amp; </a:t>
            </a:r>
            <a:r>
              <a:rPr lang="fr-BE" altLang="en-US" sz="1200" dirty="0" err="1">
                <a:solidFill>
                  <a:srgbClr val="FF0000"/>
                </a:solidFill>
                <a:sym typeface="Symbol" panose="05050102010706020507" pitchFamily="18" charset="2"/>
              </a:rPr>
              <a:t>old</a:t>
            </a:r>
            <a:endParaRPr lang="fr-BE" altLang="en-US" sz="12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6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1200" u="sng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1200" u="sng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r>
              <a:rPr lang="fr-BE" altLang="en-US" sz="1200" u="sng">
                <a:solidFill>
                  <a:srgbClr val="FF0000"/>
                </a:solidFill>
                <a:sym typeface="Symbol" panose="05050102010706020507" pitchFamily="18" charset="2"/>
              </a:rPr>
              <a:t>Delayed </a:t>
            </a:r>
            <a:r>
              <a:rPr lang="fr-BE" altLang="en-US" sz="1200" u="sng" dirty="0">
                <a:solidFill>
                  <a:srgbClr val="FF0000"/>
                </a:solidFill>
                <a:sym typeface="Symbol" panose="05050102010706020507" pitchFamily="18" charset="2"/>
              </a:rPr>
              <a:t>BP </a:t>
            </a:r>
            <a:r>
              <a:rPr lang="fr-BE" altLang="en-US" sz="1200" u="sng" dirty="0" err="1">
                <a:solidFill>
                  <a:srgbClr val="FF0000"/>
                </a:solidFill>
                <a:sym typeface="Symbol" panose="05050102010706020507" pitchFamily="18" charset="2"/>
              </a:rPr>
              <a:t>recovery</a:t>
            </a:r>
            <a:endParaRPr lang="fr-BE" altLang="en-US" sz="1200" u="sng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r>
              <a:rPr lang="fr-BE" altLang="en-US" sz="1200" b="1">
                <a:solidFill>
                  <a:srgbClr val="FF0000"/>
                </a:solidFill>
                <a:sym typeface="Symbol" panose="05050102010706020507" pitchFamily="18" charset="2"/>
              </a:rPr>
              <a:t>No </a:t>
            </a:r>
            <a:r>
              <a:rPr lang="fr-BE" altLang="en-US" sz="1200" b="1" dirty="0">
                <a:solidFill>
                  <a:srgbClr val="FF0000"/>
                </a:solidFill>
                <a:sym typeface="Symbol" panose="05050102010706020507" pitchFamily="18" charset="2"/>
              </a:rPr>
              <a:t>return to baseline-20 </a:t>
            </a:r>
            <a:r>
              <a:rPr lang="fr-BE" altLang="en-US" sz="1200" b="1" dirty="0" err="1">
                <a:solidFill>
                  <a:srgbClr val="FF0000"/>
                </a:solidFill>
                <a:sym typeface="Symbol" panose="05050102010706020507" pitchFamily="18" charset="2"/>
              </a:rPr>
              <a:t>within</a:t>
            </a:r>
            <a:r>
              <a:rPr lang="fr-BE" altLang="en-US" sz="1200" b="1" dirty="0">
                <a:solidFill>
                  <a:srgbClr val="FF0000"/>
                </a:solidFill>
                <a:sym typeface="Symbol" panose="05050102010706020507" pitchFamily="18" charset="2"/>
              </a:rPr>
              <a:t> 30’’</a:t>
            </a:r>
          </a:p>
          <a:p>
            <a:pPr>
              <a:spcBef>
                <a:spcPct val="10000"/>
              </a:spcBef>
            </a:pPr>
            <a:r>
              <a:rPr lang="fr-BE" altLang="en-US" sz="1200">
                <a:solidFill>
                  <a:srgbClr val="FF0000"/>
                </a:solidFill>
                <a:sym typeface="Symbol" panose="05050102010706020507" pitchFamily="18" charset="2"/>
              </a:rPr>
              <a:t>Progresses to classical OH </a:t>
            </a:r>
            <a:r>
              <a:rPr lang="fr-BE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in </a:t>
            </a:r>
            <a:r>
              <a:rPr lang="fr-BE" altLang="en-US" sz="1200">
                <a:solidFill>
                  <a:srgbClr val="FF0000"/>
                </a:solidFill>
                <a:sym typeface="Symbol" panose="05050102010706020507" pitchFamily="18" charset="2"/>
              </a:rPr>
              <a:t>50%, most &gt;50y</a:t>
            </a:r>
            <a:endParaRPr lang="fr-BE" altLang="en-US" sz="12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600" b="1" u="sng" dirty="0"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1200" b="1" u="sng">
              <a:solidFill>
                <a:srgbClr val="2F75B5"/>
              </a:solidFill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endParaRPr lang="fr-BE" altLang="en-US" sz="1200" b="1" u="sng"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r>
              <a:rPr lang="fr-BE" altLang="en-US" sz="1200" b="1" u="sng">
                <a:sym typeface="Symbol" panose="05050102010706020507" pitchFamily="18" charset="2"/>
              </a:rPr>
              <a:t>Classical OH: not an initial phenomenon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4500E8-0CDF-41BE-B38C-47234FC38BD4}"/>
              </a:ext>
            </a:extLst>
          </p:cNvPr>
          <p:cNvGrpSpPr/>
          <p:nvPr/>
        </p:nvGrpSpPr>
        <p:grpSpPr>
          <a:xfrm rot="5400000">
            <a:off x="4402410" y="-2717254"/>
            <a:ext cx="404813" cy="6415087"/>
            <a:chOff x="2186801" y="353616"/>
            <a:chExt cx="404813" cy="64150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6AACFF-5796-42E9-AD8C-64026F00C6C3}"/>
                </a:ext>
              </a:extLst>
            </p:cNvPr>
            <p:cNvSpPr/>
            <p:nvPr/>
          </p:nvSpPr>
          <p:spPr>
            <a:xfrm>
              <a:off x="2186801" y="353616"/>
              <a:ext cx="404813" cy="641508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FC6FAE-2ADF-4C3F-8908-E23B5FA192A0}"/>
                </a:ext>
              </a:extLst>
            </p:cNvPr>
            <p:cNvSpPr txBox="1"/>
            <p:nvPr/>
          </p:nvSpPr>
          <p:spPr>
            <a:xfrm rot="16200000">
              <a:off x="-391905" y="3352346"/>
              <a:ext cx="5544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Initial response to active standing – abnormalities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56CC017-E3F3-4E52-9B9A-0714F0A66169}"/>
              </a:ext>
            </a:extLst>
          </p:cNvPr>
          <p:cNvSpPr/>
          <p:nvPr/>
        </p:nvSpPr>
        <p:spPr>
          <a:xfrm>
            <a:off x="4860032" y="2132856"/>
            <a:ext cx="3240360" cy="144016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EA5A01-D09F-449F-831A-ABF7307A5835}"/>
              </a:ext>
            </a:extLst>
          </p:cNvPr>
          <p:cNvSpPr/>
          <p:nvPr/>
        </p:nvSpPr>
        <p:spPr>
          <a:xfrm>
            <a:off x="4860032" y="3573016"/>
            <a:ext cx="3816424" cy="100811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18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6E12D-B5A1-43ED-9B13-B8842019C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Office BP meting</a:t>
            </a:r>
            <a:endParaRPr lang="nl-NL" dirty="0"/>
          </a:p>
        </p:txBody>
      </p:sp>
      <p:pic>
        <p:nvPicPr>
          <p:cNvPr id="6" name="Tijdelijke aanduiding voor inhoud 5" descr="Afbeelding met kamer, teken, person&#10;&#10;Automatisch gegenereerde beschrijving">
            <a:extLst>
              <a:ext uri="{FF2B5EF4-FFF2-40B4-BE49-F238E27FC236}">
                <a16:creationId xmlns:a16="http://schemas.microsoft.com/office/drawing/2014/main" id="{7EEA4831-2587-4BDB-B95F-837FEFC699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7" y="332656"/>
            <a:ext cx="4038600" cy="2956255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C9D8CBC-9F8A-4C28-84DE-B0020162DB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Witte jas hypertensie : 20 – 30 % ! </a:t>
            </a:r>
          </a:p>
          <a:p>
            <a:endParaRPr lang="nl-BE" dirty="0"/>
          </a:p>
          <a:p>
            <a:r>
              <a:rPr lang="nl-BE" dirty="0"/>
              <a:t>Minder als gemeten door verpleging</a:t>
            </a:r>
          </a:p>
          <a:p>
            <a:endParaRPr lang="nl-BE" dirty="0"/>
          </a:p>
          <a:p>
            <a:r>
              <a:rPr lang="nl-BE" dirty="0"/>
              <a:t>Of met automatisch toestel (in wachtzaal) 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96A354-1CF1-4AB6-8D76-25E64557E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877" y="4437112"/>
            <a:ext cx="2153540" cy="185097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3D81F4-94D8-4C8A-BC40-A8FF26669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79" y="4437112"/>
            <a:ext cx="1860798" cy="186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6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5904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2400"/>
              <a:t>Initiële orthostatische hypotensie</a:t>
            </a:r>
            <a:endParaRPr lang="en-GB" altLang="en-US" sz="2400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08A7DD18-F092-4223-8DD6-D2DC4E63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2486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fr-BE" altLang="en-US" sz="2400"/>
              <a:t>Daling SBD &gt; 40 mm Hg in de eerste 15 seconden</a:t>
            </a:r>
          </a:p>
          <a:p>
            <a:pPr marL="342900" indent="-342900">
              <a:spcBef>
                <a:spcPct val="10000"/>
              </a:spcBef>
              <a:buFontTx/>
              <a:buChar char="-"/>
            </a:pPr>
            <a:endParaRPr lang="fr-BE" altLang="en-US" sz="2400"/>
          </a:p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fr-BE" altLang="en-US" sz="2400"/>
              <a:t>Treedt op bij actief rechtkomen</a:t>
            </a:r>
          </a:p>
          <a:p>
            <a:pPr marL="342900" indent="-342900">
              <a:spcBef>
                <a:spcPct val="10000"/>
              </a:spcBef>
              <a:buFontTx/>
              <a:buChar char="-"/>
            </a:pPr>
            <a:endParaRPr lang="fr-BE" altLang="en-US" sz="2400"/>
          </a:p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fr-BE" altLang="en-US" sz="2400"/>
              <a:t>Is fysiologisch</a:t>
            </a:r>
          </a:p>
          <a:p>
            <a:pPr marL="342900" indent="-342900">
              <a:spcBef>
                <a:spcPct val="10000"/>
              </a:spcBef>
              <a:buFontTx/>
              <a:buChar char="-"/>
            </a:pPr>
            <a:endParaRPr lang="fr-BE" altLang="en-US" sz="2400"/>
          </a:p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fr-BE" altLang="en-US" sz="2400"/>
              <a:t>Meer bij extremen vh leeftijdsspectrum</a:t>
            </a:r>
          </a:p>
          <a:p>
            <a:pPr marL="342900" indent="-342900">
              <a:spcBef>
                <a:spcPct val="10000"/>
              </a:spcBef>
              <a:buFontTx/>
              <a:buChar char="-"/>
            </a:pPr>
            <a:endParaRPr lang="en-GB" altLang="en-US" sz="2400" b="1" u="sng"/>
          </a:p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en-GB" altLang="en-US" sz="2400" b="1" u="sng"/>
              <a:t>Kan leiden tot syncope</a:t>
            </a:r>
            <a:endParaRPr lang="en-GB" altLang="en-US" sz="2400"/>
          </a:p>
          <a:p>
            <a:pPr marL="342900" indent="-342900">
              <a:spcBef>
                <a:spcPct val="10000"/>
              </a:spcBef>
              <a:buFontTx/>
              <a:buChar char="-"/>
            </a:pPr>
            <a:endParaRPr lang="en-GB" altLang="en-US" sz="2400"/>
          </a:p>
          <a:p>
            <a:pPr marL="342900" indent="-342900">
              <a:spcBef>
                <a:spcPct val="10000"/>
              </a:spcBef>
              <a:buFontTx/>
              <a:buChar char="-"/>
            </a:pPr>
            <a:r>
              <a:rPr lang="en-GB" altLang="en-US" sz="2400"/>
              <a:t>Kan je niet vaststellen met gewone klinische BD meting</a:t>
            </a:r>
            <a:endParaRPr lang="el-GR" altLang="en-US" sz="2400"/>
          </a:p>
        </p:txBody>
      </p:sp>
    </p:spTree>
    <p:extLst>
      <p:ext uri="{BB962C8B-B14F-4D97-AF65-F5344CB8AC3E}">
        <p14:creationId xmlns:p14="http://schemas.microsoft.com/office/powerpoint/2010/main" val="10046638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2400" dirty="0" err="1"/>
              <a:t>Conclusie</a:t>
            </a:r>
            <a:r>
              <a:rPr lang="fr-BE" altLang="en-US" sz="2400" dirty="0"/>
              <a:t>: de basics « + »</a:t>
            </a:r>
            <a:endParaRPr lang="en-GB" altLang="en-US" sz="2400" dirty="0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08A7DD18-F092-4223-8DD6-D2DC4E63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54" y="692150"/>
            <a:ext cx="8824546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en-GB" altLang="en-US" sz="2000" b="1" u="sng"/>
              <a:t>Wanneer aan denken ?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* Duizeligheid bij rechtkomen</a:t>
            </a:r>
          </a:p>
          <a:p>
            <a:pPr>
              <a:spcBef>
                <a:spcPct val="10000"/>
              </a:spcBef>
            </a:pPr>
            <a:r>
              <a:rPr lang="nl-BE" altLang="en-US" sz="2000"/>
              <a:t>* Syncope (bv i-OH)</a:t>
            </a:r>
          </a:p>
          <a:p>
            <a:pPr>
              <a:spcBef>
                <a:spcPct val="10000"/>
              </a:spcBef>
            </a:pPr>
            <a:r>
              <a:rPr lang="nl-BE" altLang="en-US" sz="2000"/>
              <a:t>* Moeheid / inspanningsintolerantie</a:t>
            </a:r>
          </a:p>
          <a:p>
            <a:pPr>
              <a:spcBef>
                <a:spcPct val="10000"/>
              </a:spcBef>
            </a:pPr>
            <a:r>
              <a:rPr lang="nl-BE" altLang="en-US" sz="2000"/>
              <a:t>* Nachtelijke hypertensie gevolgd door ochtend-dip</a:t>
            </a:r>
            <a:endParaRPr lang="en-GB" altLang="en-US" sz="2000"/>
          </a:p>
          <a:p>
            <a:pPr>
              <a:spcBef>
                <a:spcPct val="10000"/>
              </a:spcBef>
            </a:pPr>
            <a:endParaRPr lang="en-GB" altLang="en-US" sz="2000" b="1" u="sng"/>
          </a:p>
          <a:p>
            <a:pPr>
              <a:spcBef>
                <a:spcPct val="10000"/>
              </a:spcBef>
            </a:pPr>
            <a:r>
              <a:rPr lang="en-GB" altLang="en-US" sz="2000" b="1" u="sng"/>
              <a:t>Wat meten ?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* BD liggend &gt; staand, Schellong-test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* 24u-ABPM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* autonome functietesten: continue registratie BD/HR/CO/TPR</a:t>
            </a:r>
          </a:p>
          <a:p>
            <a:pPr>
              <a:spcBef>
                <a:spcPct val="10000"/>
              </a:spcBef>
            </a:pPr>
            <a:r>
              <a:rPr lang="nl-BE" altLang="en-US" sz="2000"/>
              <a:t>	feedback testen</a:t>
            </a:r>
          </a:p>
          <a:p>
            <a:pPr>
              <a:spcBef>
                <a:spcPct val="10000"/>
              </a:spcBef>
            </a:pPr>
            <a:r>
              <a:rPr lang="nl-BE" altLang="en-US" sz="2000"/>
              <a:t>	inschatting vroege BD respons</a:t>
            </a:r>
            <a:endParaRPr lang="en-GB" altLang="en-US" sz="2000"/>
          </a:p>
          <a:p>
            <a:pPr>
              <a:spcBef>
                <a:spcPct val="10000"/>
              </a:spcBef>
            </a:pPr>
            <a:endParaRPr lang="en-GB" altLang="en-US" sz="2000" b="1" u="sng"/>
          </a:p>
          <a:p>
            <a:pPr>
              <a:spcBef>
                <a:spcPct val="10000"/>
              </a:spcBef>
            </a:pPr>
            <a:endParaRPr lang="en-GB" altLang="en-US" sz="2000" b="1" u="sng"/>
          </a:p>
          <a:p>
            <a:pPr>
              <a:spcBef>
                <a:spcPct val="10000"/>
              </a:spcBef>
            </a:pPr>
            <a:endParaRPr lang="nl-BE" altLang="en-US" sz="1000" u="sng" dirty="0"/>
          </a:p>
          <a:p>
            <a:pPr>
              <a:spcBef>
                <a:spcPct val="10000"/>
              </a:spcBef>
            </a:pPr>
            <a:endParaRPr lang="en-GB" altLang="en-US" sz="1000" u="sng" dirty="0"/>
          </a:p>
          <a:p>
            <a:pPr>
              <a:spcBef>
                <a:spcPct val="10000"/>
              </a:spcBef>
            </a:pPr>
            <a:endParaRPr lang="en-GB" altLang="en-US" sz="1000" u="sng" dirty="0"/>
          </a:p>
          <a:p>
            <a:pPr>
              <a:spcBef>
                <a:spcPct val="10000"/>
              </a:spcBef>
            </a:pPr>
            <a:endParaRPr lang="en-GB" altLang="en-US" sz="1000" u="sng" dirty="0"/>
          </a:p>
        </p:txBody>
      </p:sp>
    </p:spTree>
    <p:extLst>
      <p:ext uri="{BB962C8B-B14F-4D97-AF65-F5344CB8AC3E}">
        <p14:creationId xmlns:p14="http://schemas.microsoft.com/office/powerpoint/2010/main" val="2171906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C188BA7D-F6FE-4256-BD92-C39165A6C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0713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31C17E5-EFC7-435E-8A5E-053AE1FF8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95C370F-2CDF-4FD6-B811-720412A4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372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1000"/>
              <a:t>Ref</a:t>
            </a:r>
            <a:endParaRPr lang="en-GB" altLang="en-US" sz="10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83E6F33F-61D8-459A-A6F0-BFDB5E01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en-US" sz="2400" dirty="0" err="1"/>
              <a:t>Conclusie</a:t>
            </a:r>
            <a:r>
              <a:rPr lang="fr-BE" altLang="en-US" sz="2400" dirty="0"/>
              <a:t>: de basics « + »</a:t>
            </a:r>
            <a:endParaRPr lang="en-GB" altLang="en-US" sz="2400" dirty="0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08A7DD18-F092-4223-8DD6-D2DC4E63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54" y="692150"/>
            <a:ext cx="8824546" cy="36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en-GB" altLang="en-US" sz="2000" b="1" u="sng"/>
              <a:t>Mechanisme / dd</a:t>
            </a:r>
          </a:p>
          <a:p>
            <a:pPr>
              <a:spcBef>
                <a:spcPct val="10000"/>
              </a:spcBef>
            </a:pPr>
            <a:r>
              <a:rPr lang="en-GB" altLang="en-US" sz="2000"/>
              <a:t>* Veneuze pooling / daling van de perifere weerstand</a:t>
            </a:r>
          </a:p>
          <a:p>
            <a:pPr>
              <a:spcBef>
                <a:spcPct val="10000"/>
              </a:spcBef>
            </a:pPr>
            <a:r>
              <a:rPr lang="nl-BE" altLang="en-US" sz="2000"/>
              <a:t>* Vochtverlies / vasodilatatie / pompfalen / obstructie</a:t>
            </a:r>
          </a:p>
          <a:p>
            <a:pPr>
              <a:spcBef>
                <a:spcPct val="10000"/>
              </a:spcBef>
            </a:pPr>
            <a:r>
              <a:rPr lang="nl-BE" altLang="en-US" sz="2000"/>
              <a:t>* Autonoom falen</a:t>
            </a:r>
          </a:p>
          <a:p>
            <a:pPr>
              <a:spcBef>
                <a:spcPct val="10000"/>
              </a:spcBef>
            </a:pPr>
            <a:r>
              <a:rPr lang="nl-BE" altLang="en-US" sz="2000"/>
              <a:t>* Medicamenteus !</a:t>
            </a:r>
          </a:p>
          <a:p>
            <a:pPr>
              <a:spcBef>
                <a:spcPct val="10000"/>
              </a:spcBef>
            </a:pPr>
            <a:endParaRPr lang="nl-BE" altLang="en-US" sz="2000" dirty="0"/>
          </a:p>
          <a:p>
            <a:pPr>
              <a:spcBef>
                <a:spcPct val="10000"/>
              </a:spcBef>
            </a:pPr>
            <a:r>
              <a:rPr lang="nl-BE" altLang="en-US" sz="2000" b="1" u="sng" dirty="0"/>
              <a:t>Wat doen ?</a:t>
            </a:r>
            <a:endParaRPr lang="en-GB" altLang="en-US" sz="2000" b="1" u="sng" dirty="0"/>
          </a:p>
          <a:p>
            <a:pPr>
              <a:spcBef>
                <a:spcPct val="10000"/>
              </a:spcBef>
            </a:pPr>
            <a:r>
              <a:rPr lang="en-GB" altLang="en-US" sz="2000" dirty="0"/>
              <a:t>* </a:t>
            </a:r>
            <a:r>
              <a:rPr lang="en-GB" altLang="en-US" sz="2000" dirty="0" err="1"/>
              <a:t>Etiologische</a:t>
            </a:r>
            <a:r>
              <a:rPr lang="en-GB" altLang="en-US" sz="2000" dirty="0"/>
              <a:t> </a:t>
            </a:r>
            <a:r>
              <a:rPr lang="en-GB" altLang="en-US" sz="2000" dirty="0" err="1"/>
              <a:t>behandeling</a:t>
            </a:r>
            <a:endParaRPr lang="en-GB" altLang="en-US" sz="2000" dirty="0"/>
          </a:p>
          <a:p>
            <a:pPr>
              <a:spcBef>
                <a:spcPct val="10000"/>
              </a:spcBef>
            </a:pPr>
            <a:r>
              <a:rPr lang="en-GB" altLang="en-US" sz="2000" dirty="0"/>
              <a:t>* </a:t>
            </a:r>
            <a:r>
              <a:rPr lang="en-GB" altLang="en-US" sz="2000" dirty="0" err="1"/>
              <a:t>Titreren</a:t>
            </a:r>
            <a:r>
              <a:rPr lang="en-GB" altLang="en-US" sz="2000" dirty="0"/>
              <a:t> op </a:t>
            </a:r>
            <a:r>
              <a:rPr lang="en-GB" altLang="en-US" sz="2000" dirty="0" err="1"/>
              <a:t>staande</a:t>
            </a:r>
            <a:r>
              <a:rPr lang="en-GB" altLang="en-US" sz="2000" dirty="0"/>
              <a:t> </a:t>
            </a:r>
            <a:r>
              <a:rPr lang="en-GB" altLang="en-US" sz="2000" dirty="0" err="1"/>
              <a:t>waarden</a:t>
            </a:r>
            <a:endParaRPr lang="en-GB" altLang="en-US" sz="2000" dirty="0"/>
          </a:p>
          <a:p>
            <a:pPr>
              <a:spcBef>
                <a:spcPct val="10000"/>
              </a:spcBef>
            </a:pPr>
            <a:r>
              <a:rPr lang="en-GB" altLang="en-US" sz="2000" dirty="0"/>
              <a:t>* Patient </a:t>
            </a:r>
            <a:r>
              <a:rPr lang="en-GB" altLang="en-US" sz="2000" dirty="0" err="1"/>
              <a:t>educatie</a:t>
            </a:r>
            <a:r>
              <a:rPr lang="en-GB" altLang="en-US" sz="2000" dirty="0"/>
              <a:t>: </a:t>
            </a:r>
            <a:r>
              <a:rPr lang="en-GB" altLang="en-US" sz="2000" dirty="0" err="1"/>
              <a:t>breder</a:t>
            </a:r>
            <a:r>
              <a:rPr lang="en-GB" altLang="en-US" sz="2000" dirty="0"/>
              <a:t> </a:t>
            </a:r>
            <a:r>
              <a:rPr lang="en-GB" altLang="en-US" sz="2000" dirty="0" err="1"/>
              <a:t>dan</a:t>
            </a:r>
            <a:r>
              <a:rPr lang="en-GB" altLang="en-US" sz="2000" dirty="0"/>
              <a:t> </a:t>
            </a:r>
            <a:r>
              <a:rPr lang="en-GB" altLang="en-US" sz="2000" dirty="0" err="1"/>
              <a:t>langzaam</a:t>
            </a:r>
            <a:r>
              <a:rPr lang="en-GB" altLang="en-US" sz="2000" dirty="0"/>
              <a:t> </a:t>
            </a:r>
            <a:r>
              <a:rPr lang="en-GB" altLang="en-US" sz="2000" dirty="0" err="1"/>
              <a:t>rechtkomen</a:t>
            </a:r>
            <a:endParaRPr lang="en-GB" altLang="en-US" sz="2000" dirty="0"/>
          </a:p>
          <a:p>
            <a:pPr>
              <a:spcBef>
                <a:spcPct val="10000"/>
              </a:spcBef>
            </a:pPr>
            <a:endParaRPr lang="en-GB" altLang="en-US" sz="1000" u="sng" dirty="0"/>
          </a:p>
        </p:txBody>
      </p:sp>
    </p:spTree>
    <p:extLst>
      <p:ext uri="{BB962C8B-B14F-4D97-AF65-F5344CB8AC3E}">
        <p14:creationId xmlns:p14="http://schemas.microsoft.com/office/powerpoint/2010/main" val="956410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>
            <a:noAutofit/>
          </a:bodyPr>
          <a:lstStyle/>
          <a:p>
            <a:r>
              <a:rPr lang="nl-BE" sz="5400" dirty="0">
                <a:solidFill>
                  <a:schemeClr val="accent3">
                    <a:lumMod val="50000"/>
                  </a:schemeClr>
                </a:solidFill>
              </a:rPr>
              <a:t>Secundaire hypertensie : </a:t>
            </a:r>
            <a:br>
              <a:rPr lang="nl-BE" sz="5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wanneer aan denken ?  </a:t>
            </a:r>
            <a:endParaRPr lang="nl-BE" sz="5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751512" y="553816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Johan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Scharpé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Nefrologie / Hypertensie eenheid GZA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131840" y="3861048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Practopics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Plus 30 oktober 2020</a:t>
            </a:r>
          </a:p>
        </p:txBody>
      </p:sp>
      <p:pic>
        <p:nvPicPr>
          <p:cNvPr id="3074" name="Picture 2" descr="C:\Users\DR136039\Pictures\GZ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62143"/>
            <a:ext cx="21526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01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085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Casus vrouw 65j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234683" y="764704"/>
            <a:ext cx="3545229" cy="115212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pakjaren, hyperlipidemie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2010: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arteriele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hypertenie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2011 diabetes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2015: CABG 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4228317" y="764704"/>
            <a:ext cx="4585620" cy="108012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Nobiten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co-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aprovel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300/25,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atorvastatine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fgeronde rechthoek 12"/>
          <p:cNvSpPr/>
          <p:nvPr/>
        </p:nvSpPr>
        <p:spPr>
          <a:xfrm>
            <a:off x="1170789" y="2109789"/>
            <a:ext cx="4104456" cy="84073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BD 155/90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mmHg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Souffle re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hypoch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verder normaal KO 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2188493" y="3971568"/>
            <a:ext cx="5688633" cy="792088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Maligne hypertensie (&gt; 180/110)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Refractaire hypertensie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(ondanks 3 ledige R/ waaronder diureticum)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2208848" y="4907672"/>
            <a:ext cx="5688633" cy="79208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Plots moeilijk te regelen bloeddruk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2199612" y="5843776"/>
            <a:ext cx="5688633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 30 j of &lt; 40j zonder RF / familiale anamnese</a:t>
            </a:r>
          </a:p>
        </p:txBody>
      </p:sp>
      <p:sp>
        <p:nvSpPr>
          <p:cNvPr id="11" name="Afgeronde rechthoek 10"/>
          <p:cNvSpPr/>
          <p:nvPr/>
        </p:nvSpPr>
        <p:spPr>
          <a:xfrm>
            <a:off x="1170789" y="3343693"/>
            <a:ext cx="7344816" cy="483859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Denk ALTIJD aan secundaire hypertensie bij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1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9106"/>
            <a:ext cx="8229600" cy="92363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Evaluatie secundaire 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Rechthoek 3"/>
          <p:cNvSpPr/>
          <p:nvPr/>
        </p:nvSpPr>
        <p:spPr>
          <a:xfrm>
            <a:off x="2339752" y="1196752"/>
            <a:ext cx="3826768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 ? 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873318" y="6592123"/>
            <a:ext cx="2293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Naar richtlijnen ESH 2018</a:t>
            </a:r>
          </a:p>
        </p:txBody>
      </p:sp>
      <p:graphicFrame>
        <p:nvGraphicFramePr>
          <p:cNvPr id="9" name="Tijdelijke aanduiding voor inhoud 3"/>
          <p:cNvGraphicFramePr>
            <a:graphicFrameLocks/>
          </p:cNvGraphicFramePr>
          <p:nvPr/>
        </p:nvGraphicFramePr>
        <p:xfrm>
          <a:off x="323528" y="1988840"/>
          <a:ext cx="8496944" cy="3977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0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NSAID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Orale anticonceptie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dirty="0"/>
                        <a:t>Vooral oestrogenen</a:t>
                      </a:r>
                      <a:r>
                        <a:rPr lang="nl-BE" baseline="0" dirty="0"/>
                        <a:t>                                               </a:t>
                      </a:r>
                      <a:r>
                        <a:rPr lang="nl-BE" sz="1400" baseline="0" dirty="0"/>
                        <a:t>(HT bij 5% , meestal mild)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Sympathomimetica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Drugs (</a:t>
                      </a:r>
                      <a:r>
                        <a:rPr lang="nl-BE" dirty="0" err="1"/>
                        <a:t>cocaine</a:t>
                      </a:r>
                      <a:r>
                        <a:rPr lang="nl-BE" dirty="0"/>
                        <a:t>, XTC, amfetamines … )                          </a:t>
                      </a:r>
                      <a:r>
                        <a:rPr lang="nl-BE" sz="1400" dirty="0"/>
                        <a:t>(eerder acute HT) </a:t>
                      </a:r>
                      <a:endParaRPr lang="nl-B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Neusdecongestiva</a:t>
                      </a:r>
                      <a:r>
                        <a:rPr lang="nl-BE" dirty="0"/>
                        <a:t>   (bv efedrine,</a:t>
                      </a:r>
                      <a:r>
                        <a:rPr lang="nl-BE" baseline="0" dirty="0"/>
                        <a:t> </a:t>
                      </a:r>
                      <a:r>
                        <a:rPr lang="nl-BE" baseline="0" dirty="0" err="1"/>
                        <a:t>nafazoline</a:t>
                      </a:r>
                      <a:r>
                        <a:rPr lang="nl-BE" baseline="0" dirty="0"/>
                        <a:t>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i="1" dirty="0"/>
                        <a:t>Uit handel: dieetpillen </a:t>
                      </a:r>
                      <a:r>
                        <a:rPr lang="nl-BE" sz="1400" i="1" baseline="0" dirty="0"/>
                        <a:t>(bv </a:t>
                      </a:r>
                      <a:r>
                        <a:rPr lang="nl-BE" sz="1400" i="1" baseline="0" dirty="0" err="1"/>
                        <a:t>reductil</a:t>
                      </a:r>
                      <a:r>
                        <a:rPr lang="nl-BE" sz="1400" i="1" baseline="0" dirty="0"/>
                        <a:t> ),  migraine (bv </a:t>
                      </a:r>
                      <a:r>
                        <a:rPr lang="nl-BE" sz="1400" i="1" baseline="0" dirty="0" err="1"/>
                        <a:t>dihydergot</a:t>
                      </a:r>
                      <a:r>
                        <a:rPr lang="nl-BE" sz="1400" i="1" baseline="0" dirty="0"/>
                        <a:t>) </a:t>
                      </a:r>
                      <a:endParaRPr lang="nl-BE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Mineralocortioiden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Zoethout, </a:t>
                      </a:r>
                      <a:r>
                        <a:rPr lang="nl-BE" dirty="0" err="1"/>
                        <a:t>steroiden</a:t>
                      </a:r>
                      <a:r>
                        <a:rPr lang="nl-BE" dirty="0"/>
                        <a:t>,</a:t>
                      </a:r>
                      <a:r>
                        <a:rPr lang="nl-BE" baseline="0" dirty="0"/>
                        <a:t> </a:t>
                      </a:r>
                      <a:r>
                        <a:rPr lang="nl-BE" baseline="0" dirty="0" err="1"/>
                        <a:t>anabolica</a:t>
                      </a:r>
                      <a:r>
                        <a:rPr lang="nl-BE" baseline="0" dirty="0"/>
                        <a:t> 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Immuunsuppressie</a:t>
                      </a:r>
                      <a:r>
                        <a:rPr lang="nl-B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Cyclosporine &gt;  </a:t>
                      </a:r>
                      <a:r>
                        <a:rPr lang="nl-BE" dirty="0" err="1"/>
                        <a:t>tacrolimus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Chemo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VEGF-inhibitoren</a:t>
                      </a:r>
                      <a:r>
                        <a:rPr lang="nl-BE" baseline="0" dirty="0"/>
                        <a:t> (bv </a:t>
                      </a:r>
                      <a:r>
                        <a:rPr lang="nl-BE" baseline="0" dirty="0" err="1"/>
                        <a:t>bevacizumab</a:t>
                      </a:r>
                      <a:r>
                        <a:rPr lang="nl-BE" baseline="0" dirty="0"/>
                        <a:t>),</a:t>
                      </a:r>
                    </a:p>
                    <a:p>
                      <a:r>
                        <a:rPr lang="nl-BE" baseline="0" dirty="0" err="1"/>
                        <a:t>Tyrosinekinase</a:t>
                      </a:r>
                      <a:r>
                        <a:rPr lang="nl-BE" baseline="0" dirty="0"/>
                        <a:t> inhibitoren (bv </a:t>
                      </a:r>
                      <a:r>
                        <a:rPr lang="nl-BE" baseline="0" dirty="0" err="1"/>
                        <a:t>sunitinib</a:t>
                      </a:r>
                      <a:r>
                        <a:rPr lang="nl-BE" baseline="0" dirty="0"/>
                        <a:t>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EPO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kstvak 9"/>
          <p:cNvSpPr txBox="1"/>
          <p:nvPr/>
        </p:nvSpPr>
        <p:spPr>
          <a:xfrm>
            <a:off x="1043608" y="6165304"/>
            <a:ext cx="55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Zoek correlatie bloeddruk met opstart / dosiswijziging</a:t>
            </a:r>
          </a:p>
        </p:txBody>
      </p:sp>
    </p:spTree>
    <p:extLst>
      <p:ext uri="{BB962C8B-B14F-4D97-AF65-F5344CB8AC3E}">
        <p14:creationId xmlns:p14="http://schemas.microsoft.com/office/powerpoint/2010/main" val="10079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9106"/>
            <a:ext cx="8229600" cy="92363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Evaluatie secundaire 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Rechthoek 3"/>
          <p:cNvSpPr/>
          <p:nvPr/>
        </p:nvSpPr>
        <p:spPr>
          <a:xfrm>
            <a:off x="2339752" y="1196752"/>
            <a:ext cx="3826768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 ? </a:t>
            </a:r>
          </a:p>
        </p:txBody>
      </p:sp>
      <p:sp>
        <p:nvSpPr>
          <p:cNvPr id="5" name="PIJL-OMLAAG 4"/>
          <p:cNvSpPr/>
          <p:nvPr/>
        </p:nvSpPr>
        <p:spPr>
          <a:xfrm>
            <a:off x="4009814" y="1957791"/>
            <a:ext cx="360040" cy="39604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51520" y="2492896"/>
            <a:ext cx="835292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Klinische / biochemische aanknopingspunten ? </a:t>
            </a:r>
          </a:p>
        </p:txBody>
      </p:sp>
    </p:spTree>
    <p:extLst>
      <p:ext uri="{BB962C8B-B14F-4D97-AF65-F5344CB8AC3E}">
        <p14:creationId xmlns:p14="http://schemas.microsoft.com/office/powerpoint/2010/main" val="5723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479" y="260648"/>
            <a:ext cx="8592665" cy="562074"/>
          </a:xfrm>
          <a:noFill/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Aanknopingspunten voor secundaire HT </a:t>
            </a:r>
          </a:p>
        </p:txBody>
      </p:sp>
      <p:sp>
        <p:nvSpPr>
          <p:cNvPr id="3" name="Afgeronde rechthoek 2"/>
          <p:cNvSpPr/>
          <p:nvPr/>
        </p:nvSpPr>
        <p:spPr>
          <a:xfrm>
            <a:off x="104479" y="2528900"/>
            <a:ext cx="3816424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Snurken,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apnee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hypersomnolentie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7264111" y="2564904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OSAS/ obesitas</a:t>
            </a:r>
          </a:p>
        </p:txBody>
      </p:sp>
      <p:sp>
        <p:nvSpPr>
          <p:cNvPr id="12" name="Afgeronde rechthoek 11"/>
          <p:cNvSpPr/>
          <p:nvPr/>
        </p:nvSpPr>
        <p:spPr>
          <a:xfrm>
            <a:off x="4060484" y="2528900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Hct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fgeronde rechthoek 12"/>
          <p:cNvSpPr/>
          <p:nvPr/>
        </p:nvSpPr>
        <p:spPr>
          <a:xfrm>
            <a:off x="7282546" y="3724726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Hypo(hyper)T3</a:t>
            </a:r>
          </a:p>
        </p:txBody>
      </p:sp>
      <p:sp>
        <p:nvSpPr>
          <p:cNvPr id="16" name="Afgeronde rechthoek 15"/>
          <p:cNvSpPr/>
          <p:nvPr/>
        </p:nvSpPr>
        <p:spPr>
          <a:xfrm>
            <a:off x="92400" y="3665172"/>
            <a:ext cx="3816424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Brady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tachycardie, koude/warmte intolerantie, diarree/constipatie</a:t>
            </a:r>
          </a:p>
        </p:txBody>
      </p:sp>
      <p:sp>
        <p:nvSpPr>
          <p:cNvPr id="17" name="Afgeronde rechthoek 16"/>
          <p:cNvSpPr/>
          <p:nvPr/>
        </p:nvSpPr>
        <p:spPr>
          <a:xfrm>
            <a:off x="94882" y="4860273"/>
            <a:ext cx="3816424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Buffalo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hump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moon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facies, centrale obesitas, striae , diabetes </a:t>
            </a:r>
          </a:p>
        </p:txBody>
      </p:sp>
      <p:sp>
        <p:nvSpPr>
          <p:cNvPr id="18" name="Afgeronde rechthoek 17"/>
          <p:cNvSpPr/>
          <p:nvPr/>
        </p:nvSpPr>
        <p:spPr>
          <a:xfrm>
            <a:off x="4019318" y="4838212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( 24h </a:t>
            </a:r>
            <a:r>
              <a:rPr kumimoji="0" lang="nl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cortisolurie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) </a:t>
            </a:r>
          </a:p>
        </p:txBody>
      </p:sp>
      <p:sp>
        <p:nvSpPr>
          <p:cNvPr id="19" name="Afgeronde rechthoek 18"/>
          <p:cNvSpPr/>
          <p:nvPr/>
        </p:nvSpPr>
        <p:spPr>
          <a:xfrm>
            <a:off x="7261766" y="4896277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Cushing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IJL-OMLAAG 26"/>
          <p:cNvSpPr/>
          <p:nvPr/>
        </p:nvSpPr>
        <p:spPr>
          <a:xfrm flipV="1">
            <a:off x="4546340" y="4411279"/>
            <a:ext cx="72008" cy="22619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fgeronde rechthoek 27"/>
          <p:cNvSpPr/>
          <p:nvPr/>
        </p:nvSpPr>
        <p:spPr>
          <a:xfrm>
            <a:off x="5947011" y="2528900"/>
            <a:ext cx="1204365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BMI, buikomtrek</a:t>
            </a:r>
          </a:p>
        </p:txBody>
      </p:sp>
      <p:sp>
        <p:nvSpPr>
          <p:cNvPr id="15" name="Afgeronde rechthoek 14"/>
          <p:cNvSpPr/>
          <p:nvPr/>
        </p:nvSpPr>
        <p:spPr>
          <a:xfrm>
            <a:off x="94882" y="1232756"/>
            <a:ext cx="3816424" cy="504056"/>
          </a:xfrm>
          <a:prstGeom prst="round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Anamnese / klinisch </a:t>
            </a:r>
          </a:p>
        </p:txBody>
      </p:sp>
      <p:sp>
        <p:nvSpPr>
          <p:cNvPr id="20" name="Afgeronde rechthoek 19"/>
          <p:cNvSpPr/>
          <p:nvPr/>
        </p:nvSpPr>
        <p:spPr>
          <a:xfrm>
            <a:off x="4060484" y="1232756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 </a:t>
            </a:r>
          </a:p>
        </p:txBody>
      </p:sp>
      <p:sp>
        <p:nvSpPr>
          <p:cNvPr id="21" name="Afgeronde rechthoek 20"/>
          <p:cNvSpPr/>
          <p:nvPr/>
        </p:nvSpPr>
        <p:spPr>
          <a:xfrm>
            <a:off x="5936311" y="1232756"/>
            <a:ext cx="1204365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Onderzoek </a:t>
            </a:r>
          </a:p>
        </p:txBody>
      </p:sp>
      <p:sp>
        <p:nvSpPr>
          <p:cNvPr id="22" name="Afgeronde rechthoek 21"/>
          <p:cNvSpPr/>
          <p:nvPr/>
        </p:nvSpPr>
        <p:spPr>
          <a:xfrm>
            <a:off x="7253411" y="1268760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Oorzaak </a:t>
            </a:r>
          </a:p>
        </p:txBody>
      </p:sp>
      <p:sp>
        <p:nvSpPr>
          <p:cNvPr id="23" name="Afgeronde rechthoek 22"/>
          <p:cNvSpPr/>
          <p:nvPr/>
        </p:nvSpPr>
        <p:spPr>
          <a:xfrm>
            <a:off x="94882" y="5949280"/>
            <a:ext cx="3816424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Spells hoofdpijn, palpitaties, zweten, bleek labiele BD,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orthostatisme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syncope</a:t>
            </a:r>
          </a:p>
        </p:txBody>
      </p:sp>
      <p:sp>
        <p:nvSpPr>
          <p:cNvPr id="24" name="Afgeronde rechthoek 23"/>
          <p:cNvSpPr/>
          <p:nvPr/>
        </p:nvSpPr>
        <p:spPr>
          <a:xfrm>
            <a:off x="7253624" y="5985284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Pheochromo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Afgeronde rechthoek 24"/>
          <p:cNvSpPr/>
          <p:nvPr/>
        </p:nvSpPr>
        <p:spPr>
          <a:xfrm>
            <a:off x="4039704" y="5923326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( 24h (nor)</a:t>
            </a:r>
            <a:r>
              <a:rPr kumimoji="0" lang="nl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metanefrines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  <p:sp>
        <p:nvSpPr>
          <p:cNvPr id="26" name="Afgeronde rechthoek 25"/>
          <p:cNvSpPr/>
          <p:nvPr/>
        </p:nvSpPr>
        <p:spPr>
          <a:xfrm>
            <a:off x="4060484" y="3665172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TSH</a:t>
            </a:r>
          </a:p>
        </p:txBody>
      </p:sp>
    </p:spTree>
    <p:extLst>
      <p:ext uri="{BB962C8B-B14F-4D97-AF65-F5344CB8AC3E}">
        <p14:creationId xmlns:p14="http://schemas.microsoft.com/office/powerpoint/2010/main" val="58666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numm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EBC5-A773-4285-8C49-1119CC48F3FD}" type="slidenum">
              <a:rPr kumimoji="0" lang="en-US" altLang="nl-B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nl-B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0723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1" y="4221088"/>
            <a:ext cx="2263293" cy="243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Cushing syndrome"/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C:\Users\DR136039\Downloads\phe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1196752"/>
            <a:ext cx="3993119" cy="299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Cushing syndrome"/>
          <p:cNvSpPr>
            <a:spLocks noChangeAspect="1" noChangeArrowheads="1"/>
          </p:cNvSpPr>
          <p:nvPr/>
        </p:nvSpPr>
        <p:spPr bwMode="auto">
          <a:xfrm>
            <a:off x="1952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8" descr="Cushing syndrome"/>
          <p:cNvSpPr>
            <a:spLocks noChangeAspect="1" noChangeArrowheads="1"/>
          </p:cNvSpPr>
          <p:nvPr/>
        </p:nvSpPr>
        <p:spPr bwMode="auto">
          <a:xfrm>
            <a:off x="3476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3" name="Picture 9" descr="C:\Users\DR136039\Downloads\Cushings_appearance_P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09" y="1070820"/>
            <a:ext cx="4597139" cy="57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210775" y="934982"/>
            <a:ext cx="3993119" cy="7316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Pheochromocytoma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2191822" y="6021288"/>
            <a:ext cx="1156042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Cafe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-au-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lait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2740774" y="5224321"/>
            <a:ext cx="1687210" cy="4249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Subcutane nodus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neuromas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4383709" y="1772816"/>
            <a:ext cx="1131843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Moon facies</a:t>
            </a:r>
          </a:p>
        </p:txBody>
      </p:sp>
      <p:sp>
        <p:nvSpPr>
          <p:cNvPr id="19" name="Rechthoek 18"/>
          <p:cNvSpPr/>
          <p:nvPr/>
        </p:nvSpPr>
        <p:spPr>
          <a:xfrm>
            <a:off x="7501228" y="2276872"/>
            <a:ext cx="1278891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Webbed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neck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1" name="Rechthoek 20"/>
          <p:cNvSpPr/>
          <p:nvPr/>
        </p:nvSpPr>
        <p:spPr>
          <a:xfrm>
            <a:off x="5796136" y="4653136"/>
            <a:ext cx="1087568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obesitas</a:t>
            </a:r>
          </a:p>
        </p:txBody>
      </p:sp>
      <p:sp>
        <p:nvSpPr>
          <p:cNvPr id="22" name="Rechthoek 21"/>
          <p:cNvSpPr/>
          <p:nvPr/>
        </p:nvSpPr>
        <p:spPr>
          <a:xfrm>
            <a:off x="7956376" y="5373216"/>
            <a:ext cx="1187624" cy="2760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striae</a:t>
            </a:r>
          </a:p>
        </p:txBody>
      </p:sp>
      <p:sp>
        <p:nvSpPr>
          <p:cNvPr id="23" name="Rechthoek 22"/>
          <p:cNvSpPr/>
          <p:nvPr/>
        </p:nvSpPr>
        <p:spPr>
          <a:xfrm>
            <a:off x="4860032" y="6309320"/>
            <a:ext cx="1224136" cy="3478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Dunne benen</a:t>
            </a:r>
          </a:p>
        </p:txBody>
      </p:sp>
      <p:pic>
        <p:nvPicPr>
          <p:cNvPr id="24" name="Picture 6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33" y="421649"/>
            <a:ext cx="1049883" cy="14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4860032" y="401622"/>
            <a:ext cx="3993119" cy="7316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Cushing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7668344" y="1520788"/>
            <a:ext cx="1312504" cy="3240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Buffalo 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hump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PIJL-RECHTS 10"/>
          <p:cNvSpPr/>
          <p:nvPr/>
        </p:nvSpPr>
        <p:spPr>
          <a:xfrm flipH="1">
            <a:off x="8487693" y="1192777"/>
            <a:ext cx="459542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395535" y="1813113"/>
            <a:ext cx="1562043" cy="3458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Levido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reticularis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2627783" y="1813113"/>
            <a:ext cx="1087568" cy="343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Flushing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2051720" y="3789040"/>
            <a:ext cx="2152174" cy="402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3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26" grpId="0" animBg="1"/>
      <p:bldP spid="27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479" y="260648"/>
            <a:ext cx="8592665" cy="562074"/>
          </a:xfrm>
          <a:noFill/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Aanknopingspunten voor secundaire HT 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4060484" y="2636912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HypoK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(alkalose) </a:t>
            </a:r>
          </a:p>
        </p:txBody>
      </p:sp>
      <p:sp>
        <p:nvSpPr>
          <p:cNvPr id="11" name="Afgeronde rechthoek 10"/>
          <p:cNvSpPr/>
          <p:nvPr/>
        </p:nvSpPr>
        <p:spPr>
          <a:xfrm>
            <a:off x="7268464" y="2672916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hyperaldo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IJL-OMLAAG 26"/>
          <p:cNvSpPr/>
          <p:nvPr/>
        </p:nvSpPr>
        <p:spPr>
          <a:xfrm flipV="1">
            <a:off x="4546340" y="4411279"/>
            <a:ext cx="72008" cy="22619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fgeronde rechthoek 14"/>
          <p:cNvSpPr/>
          <p:nvPr/>
        </p:nvSpPr>
        <p:spPr>
          <a:xfrm>
            <a:off x="94882" y="1232756"/>
            <a:ext cx="3816424" cy="504056"/>
          </a:xfrm>
          <a:prstGeom prst="round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Anamnese/ klinisch </a:t>
            </a:r>
          </a:p>
        </p:txBody>
      </p:sp>
      <p:sp>
        <p:nvSpPr>
          <p:cNvPr id="20" name="Afgeronde rechthoek 19"/>
          <p:cNvSpPr/>
          <p:nvPr/>
        </p:nvSpPr>
        <p:spPr>
          <a:xfrm>
            <a:off x="4060484" y="1232756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Basis labo </a:t>
            </a:r>
          </a:p>
        </p:txBody>
      </p:sp>
      <p:sp>
        <p:nvSpPr>
          <p:cNvPr id="21" name="Afgeronde rechthoek 20"/>
          <p:cNvSpPr/>
          <p:nvPr/>
        </p:nvSpPr>
        <p:spPr>
          <a:xfrm>
            <a:off x="5936311" y="1232756"/>
            <a:ext cx="1204365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Onderzoek </a:t>
            </a:r>
          </a:p>
        </p:txBody>
      </p:sp>
      <p:sp>
        <p:nvSpPr>
          <p:cNvPr id="22" name="Afgeronde rechthoek 21"/>
          <p:cNvSpPr/>
          <p:nvPr/>
        </p:nvSpPr>
        <p:spPr>
          <a:xfrm>
            <a:off x="7253411" y="1268760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Oorzaak </a:t>
            </a:r>
          </a:p>
        </p:txBody>
      </p:sp>
      <p:sp>
        <p:nvSpPr>
          <p:cNvPr id="23" name="Afgeronde rechthoek 22"/>
          <p:cNvSpPr/>
          <p:nvPr/>
        </p:nvSpPr>
        <p:spPr>
          <a:xfrm>
            <a:off x="124970" y="3484074"/>
            <a:ext cx="3816424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Souffles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abd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vaatlijden, episodes flash longoedeem, vrouw middelbare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lftd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fgeronde rechthoek 23"/>
          <p:cNvSpPr/>
          <p:nvPr/>
        </p:nvSpPr>
        <p:spPr>
          <a:xfrm>
            <a:off x="4049406" y="3479564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Creatinine 50%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ACE-I /ARB</a:t>
            </a:r>
          </a:p>
        </p:txBody>
      </p:sp>
      <p:sp>
        <p:nvSpPr>
          <p:cNvPr id="25" name="Afgeronde rechthoek 24"/>
          <p:cNvSpPr/>
          <p:nvPr/>
        </p:nvSpPr>
        <p:spPr>
          <a:xfrm>
            <a:off x="7291854" y="3525739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Renovasculair</a:t>
            </a:r>
          </a:p>
        </p:txBody>
      </p:sp>
      <p:sp>
        <p:nvSpPr>
          <p:cNvPr id="26" name="Afgeronde rechthoek 25"/>
          <p:cNvSpPr/>
          <p:nvPr/>
        </p:nvSpPr>
        <p:spPr>
          <a:xfrm>
            <a:off x="4035084" y="4350974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Creatinine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 micro/eiwit</a:t>
            </a:r>
          </a:p>
        </p:txBody>
      </p:sp>
      <p:sp>
        <p:nvSpPr>
          <p:cNvPr id="29" name="Afgeronde rechthoek 28"/>
          <p:cNvSpPr/>
          <p:nvPr/>
        </p:nvSpPr>
        <p:spPr>
          <a:xfrm>
            <a:off x="5967503" y="3479564"/>
            <a:ext cx="1204365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Duplex nier</a:t>
            </a:r>
          </a:p>
        </p:txBody>
      </p:sp>
      <p:sp>
        <p:nvSpPr>
          <p:cNvPr id="30" name="Afgeronde rechthoek 29"/>
          <p:cNvSpPr/>
          <p:nvPr/>
        </p:nvSpPr>
        <p:spPr>
          <a:xfrm>
            <a:off x="5957309" y="4350439"/>
            <a:ext cx="1204365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Echo nier</a:t>
            </a:r>
          </a:p>
        </p:txBody>
      </p:sp>
      <p:sp>
        <p:nvSpPr>
          <p:cNvPr id="31" name="Afgeronde rechthoek 30"/>
          <p:cNvSpPr/>
          <p:nvPr/>
        </p:nvSpPr>
        <p:spPr>
          <a:xfrm>
            <a:off x="7273518" y="4386443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Nierlijden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fgeronde rechthoek 31"/>
          <p:cNvSpPr/>
          <p:nvPr/>
        </p:nvSpPr>
        <p:spPr>
          <a:xfrm>
            <a:off x="7264791" y="5135748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HyperPTH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fgeronde rechthoek 32"/>
          <p:cNvSpPr/>
          <p:nvPr/>
        </p:nvSpPr>
        <p:spPr>
          <a:xfrm>
            <a:off x="4056776" y="5099744"/>
            <a:ext cx="176419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Calcium </a:t>
            </a:r>
          </a:p>
        </p:txBody>
      </p:sp>
      <p:sp>
        <p:nvSpPr>
          <p:cNvPr id="34" name="Afgeronde rechthoek 33"/>
          <p:cNvSpPr/>
          <p:nvPr/>
        </p:nvSpPr>
        <p:spPr>
          <a:xfrm>
            <a:off x="124895" y="5870056"/>
            <a:ext cx="3816424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jong, geruis , zwakke femoralis of uitgesteld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20mmHg verschil arm/been   of re/li</a:t>
            </a:r>
          </a:p>
        </p:txBody>
      </p:sp>
      <p:sp>
        <p:nvSpPr>
          <p:cNvPr id="35" name="Afgeronde rechthoek 34"/>
          <p:cNvSpPr/>
          <p:nvPr/>
        </p:nvSpPr>
        <p:spPr>
          <a:xfrm>
            <a:off x="5961245" y="5870056"/>
            <a:ext cx="1204365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Echocardio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angioMRI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6" name="Afgeronde rechthoek 35"/>
          <p:cNvSpPr/>
          <p:nvPr/>
        </p:nvSpPr>
        <p:spPr>
          <a:xfrm>
            <a:off x="7300226" y="5906060"/>
            <a:ext cx="165618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Coarctatio</a:t>
            </a:r>
          </a:p>
        </p:txBody>
      </p:sp>
      <p:sp>
        <p:nvSpPr>
          <p:cNvPr id="4" name="PIJL-OMLAAG 3"/>
          <p:cNvSpPr/>
          <p:nvPr/>
        </p:nvSpPr>
        <p:spPr>
          <a:xfrm flipV="1">
            <a:off x="5577760" y="3528883"/>
            <a:ext cx="110760" cy="21288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9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Advies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3989040"/>
          </a:xfrm>
        </p:spPr>
        <p:txBody>
          <a:bodyPr/>
          <a:lstStyle/>
          <a:p>
            <a:pPr marL="0" indent="0" algn="ctr">
              <a:buNone/>
            </a:pPr>
            <a:r>
              <a:rPr lang="nl-BE" sz="3200" b="1" dirty="0">
                <a:solidFill>
                  <a:srgbClr val="C00000"/>
                </a:solidFill>
              </a:rPr>
              <a:t>Bevestigen van DIAGNOSE van HT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b="1" dirty="0" err="1"/>
              <a:t>Ambul</a:t>
            </a:r>
            <a:r>
              <a:rPr lang="nl-BE" b="1" dirty="0"/>
              <a:t>. Automatische 24 u BD-meting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Zelf BD-metingen thuis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Office BD </a:t>
            </a:r>
            <a:r>
              <a:rPr lang="nl-BE" sz="2000" dirty="0"/>
              <a:t>– multipele metingen – verschillende dagen</a:t>
            </a:r>
          </a:p>
          <a:p>
            <a:pPr marL="914400" lvl="1" indent="-514350">
              <a:buFont typeface="+mj-lt"/>
              <a:buAutoNum type="alphaLcParenR"/>
            </a:pPr>
            <a:r>
              <a:rPr lang="nl-BE" dirty="0"/>
              <a:t>Automatisch </a:t>
            </a:r>
            <a:r>
              <a:rPr lang="nl-BE" dirty="0" err="1"/>
              <a:t>oscillometrisch</a:t>
            </a:r>
            <a:r>
              <a:rPr lang="nl-BE" dirty="0"/>
              <a:t> BD-toestel </a:t>
            </a:r>
            <a:r>
              <a:rPr lang="nl-BE" sz="1800" dirty="0"/>
              <a:t>– (alleen) </a:t>
            </a:r>
          </a:p>
          <a:p>
            <a:pPr marL="914400" lvl="1" indent="-514350">
              <a:buFont typeface="+mj-lt"/>
              <a:buAutoNum type="alphaLcParenR"/>
            </a:pPr>
            <a:r>
              <a:rPr lang="nl-BE" dirty="0"/>
              <a:t>Routine ‘office BD-meting’ </a:t>
            </a:r>
            <a:r>
              <a:rPr lang="nl-BE" sz="1800" dirty="0"/>
              <a:t>– uitgebreide instructies !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457200" y="6021288"/>
            <a:ext cx="6247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G. Thomas (G. </a:t>
            </a:r>
            <a:r>
              <a:rPr lang="nl-BE" dirty="0" err="1"/>
              <a:t>Bakris</a:t>
            </a:r>
            <a:r>
              <a:rPr lang="nl-BE" dirty="0"/>
              <a:t>, J </a:t>
            </a:r>
            <a:r>
              <a:rPr lang="nl-BE" dirty="0" err="1"/>
              <a:t>Forman</a:t>
            </a:r>
            <a:r>
              <a:rPr lang="nl-BE" dirty="0"/>
              <a:t>, L </a:t>
            </a:r>
            <a:r>
              <a:rPr lang="nl-BE" dirty="0" err="1"/>
              <a:t>Kunins</a:t>
            </a:r>
            <a:r>
              <a:rPr lang="nl-BE" dirty="0"/>
              <a:t>): </a:t>
            </a:r>
            <a:r>
              <a:rPr lang="nl-BE" dirty="0" err="1"/>
              <a:t>UpToDate</a:t>
            </a:r>
            <a:r>
              <a:rPr lang="nl-BE" dirty="0"/>
              <a:t> 02/10/2020</a:t>
            </a:r>
          </a:p>
        </p:txBody>
      </p:sp>
    </p:spTree>
    <p:extLst>
      <p:ext uri="{BB962C8B-B14F-4D97-AF65-F5344CB8AC3E}">
        <p14:creationId xmlns:p14="http://schemas.microsoft.com/office/powerpoint/2010/main" val="1715279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085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Casus vrouw 65j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827584" y="5007860"/>
            <a:ext cx="7344816" cy="105273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Hoge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probabiliteit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secundaire hypertensie bij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renalisstenose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234683" y="764704"/>
            <a:ext cx="3545229" cy="115212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pakjaren, hyperlipidemie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2010: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arteriele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hypertenie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2011 diabetes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2015: CABG 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4228317" y="764704"/>
            <a:ext cx="4585620" cy="108012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Nobiten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co-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aprovel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300/25,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atorvastatine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1170789" y="2109789"/>
            <a:ext cx="4104456" cy="84073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BD 155/90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mmHg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Souffle re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hypoch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verder normaal KO </a:t>
            </a:r>
          </a:p>
        </p:txBody>
      </p:sp>
      <p:pic>
        <p:nvPicPr>
          <p:cNvPr id="11" name="Picture 2" descr="H:\HT\Presentaties\Practopics2020\kleine ni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1200"/>
            <a:ext cx="1656184" cy="12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6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>
                <a:solidFill>
                  <a:schemeClr val="accent3">
                    <a:lumMod val="50000"/>
                  </a:schemeClr>
                </a:solidFill>
              </a:rPr>
              <a:t>Betekenis nierarteriestenose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Times" pitchFamily="-112" charset="0"/>
              <a:buChar char="•"/>
              <a:defRPr/>
            </a:pPr>
            <a:r>
              <a:rPr lang="nl-BE" sz="2800" dirty="0"/>
              <a:t>Uiting van zeer hoog CV risico &gt; statine / aspirine </a:t>
            </a:r>
          </a:p>
          <a:p>
            <a:pPr>
              <a:buFont typeface="Times" pitchFamily="-112" charset="0"/>
              <a:buChar char="•"/>
              <a:defRPr/>
            </a:pPr>
            <a:endParaRPr lang="nl-BE" sz="2800" dirty="0"/>
          </a:p>
          <a:p>
            <a:pPr>
              <a:buFont typeface="Times" pitchFamily="-112" charset="0"/>
              <a:buChar char="•"/>
              <a:defRPr/>
            </a:pPr>
            <a:r>
              <a:rPr lang="nl-BE" dirty="0"/>
              <a:t>Zelden progressie naar dialyse </a:t>
            </a:r>
          </a:p>
          <a:p>
            <a:pPr marL="400050" lvl="1" indent="0">
              <a:buFont typeface="Times" pitchFamily="-112" charset="0"/>
              <a:buNone/>
              <a:defRPr/>
            </a:pPr>
            <a:r>
              <a:rPr lang="nl-BE" sz="1800" dirty="0"/>
              <a:t>(zeker niet als unilateraal) </a:t>
            </a:r>
            <a:endParaRPr lang="nl-BE" dirty="0"/>
          </a:p>
          <a:p>
            <a:pPr>
              <a:buFont typeface="Times" pitchFamily="-112" charset="0"/>
              <a:buChar char="•"/>
              <a:defRPr/>
            </a:pPr>
            <a:endParaRPr lang="nl-BE" sz="2800" dirty="0"/>
          </a:p>
          <a:p>
            <a:pPr>
              <a:buFont typeface="Times" pitchFamily="-112" charset="0"/>
              <a:buChar char="•"/>
              <a:defRPr/>
            </a:pPr>
            <a:r>
              <a:rPr lang="nl-BE" sz="2800" dirty="0"/>
              <a:t>Prevalentie</a:t>
            </a:r>
          </a:p>
          <a:p>
            <a:pPr lvl="1">
              <a:buFont typeface="Times" pitchFamily="-112" charset="0"/>
              <a:buChar char="•"/>
              <a:defRPr/>
            </a:pPr>
            <a:r>
              <a:rPr lang="nl-BE" sz="2400" dirty="0"/>
              <a:t>1% bij milde HT</a:t>
            </a:r>
          </a:p>
          <a:p>
            <a:pPr lvl="1">
              <a:buFont typeface="Times" pitchFamily="-112" charset="0"/>
              <a:buChar char="•"/>
              <a:defRPr/>
            </a:pPr>
            <a:r>
              <a:rPr lang="nl-BE" sz="2400" dirty="0"/>
              <a:t>Tot 40% bij acute, ernstige, therapieresistente HT</a:t>
            </a:r>
          </a:p>
          <a:p>
            <a:pPr lvl="1">
              <a:buFont typeface="Times" pitchFamily="-112" charset="0"/>
              <a:buChar char="•"/>
              <a:defRPr/>
            </a:pPr>
            <a:endParaRPr lang="nl-BE" sz="2400" dirty="0"/>
          </a:p>
          <a:p>
            <a:pPr>
              <a:buFont typeface="Times" pitchFamily="-112" charset="0"/>
              <a:buChar char="•"/>
              <a:defRPr/>
            </a:pPr>
            <a:endParaRPr lang="nl-BE" dirty="0"/>
          </a:p>
        </p:txBody>
      </p:sp>
      <p:sp>
        <p:nvSpPr>
          <p:cNvPr id="23556" name="Tijdelijke aanduiding voor dianumm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9B3B5-595F-4D3B-88FE-C2D2E60FDE33}" type="slidenum">
              <a:rPr kumimoji="0" lang="en-US" altLang="nl-B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nl-B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3287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4"/>
          <p:cNvSpPr>
            <a:spLocks noGrp="1"/>
          </p:cNvSpPr>
          <p:nvPr>
            <p:ph type="title"/>
          </p:nvPr>
        </p:nvSpPr>
        <p:spPr>
          <a:xfrm>
            <a:off x="539750" y="260350"/>
            <a:ext cx="8091488" cy="1223963"/>
          </a:xfrm>
        </p:spPr>
        <p:txBody>
          <a:bodyPr>
            <a:normAutofit fontScale="90000"/>
          </a:bodyPr>
          <a:lstStyle/>
          <a:p>
            <a:r>
              <a:rPr lang="nl-BE" altLang="nl-BE" dirty="0">
                <a:solidFill>
                  <a:schemeClr val="accent3">
                    <a:lumMod val="50000"/>
                  </a:schemeClr>
                </a:solidFill>
              </a:rPr>
              <a:t>Evaluatie nierarteriestenose met </a:t>
            </a:r>
            <a:r>
              <a:rPr lang="nl-BE" altLang="nl-BE" dirty="0" err="1">
                <a:solidFill>
                  <a:schemeClr val="accent3">
                    <a:lumMod val="50000"/>
                  </a:schemeClr>
                </a:solidFill>
              </a:rPr>
              <a:t>angioCT</a:t>
            </a:r>
            <a:r>
              <a:rPr lang="nl-BE" altLang="nl-BE" dirty="0">
                <a:solidFill>
                  <a:schemeClr val="accent3">
                    <a:lumMod val="50000"/>
                  </a:schemeClr>
                </a:solidFill>
              </a:rPr>
              <a:t>/ </a:t>
            </a:r>
            <a:r>
              <a:rPr lang="nl-BE" altLang="nl-BE" dirty="0" err="1">
                <a:solidFill>
                  <a:schemeClr val="accent3">
                    <a:lumMod val="50000"/>
                  </a:schemeClr>
                </a:solidFill>
              </a:rPr>
              <a:t>angioMRI</a:t>
            </a:r>
            <a:r>
              <a:rPr lang="nl-BE" altLang="nl-BE" dirty="0">
                <a:solidFill>
                  <a:schemeClr val="accent3">
                    <a:lumMod val="50000"/>
                  </a:schemeClr>
                </a:solidFill>
              </a:rPr>
              <a:t> nodig ? </a:t>
            </a:r>
          </a:p>
        </p:txBody>
      </p:sp>
      <p:sp>
        <p:nvSpPr>
          <p:cNvPr id="31747" name="Tijdelijke aanduiding voor inhoud 5"/>
          <p:cNvSpPr>
            <a:spLocks noGrp="1"/>
          </p:cNvSpPr>
          <p:nvPr>
            <p:ph idx="1"/>
          </p:nvPr>
        </p:nvSpPr>
        <p:spPr>
          <a:xfrm>
            <a:off x="251520" y="2564904"/>
            <a:ext cx="8020050" cy="4083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altLang="nl-BE" dirty="0"/>
              <a:t>PTA overwegen bij:</a:t>
            </a:r>
          </a:p>
          <a:p>
            <a:r>
              <a:rPr lang="nl-BE" altLang="nl-BE" sz="2000" dirty="0"/>
              <a:t>Flash longoedeem </a:t>
            </a:r>
          </a:p>
          <a:p>
            <a:r>
              <a:rPr lang="nl-BE" altLang="nl-BE" sz="2000" dirty="0"/>
              <a:t>Acute </a:t>
            </a:r>
            <a:r>
              <a:rPr lang="nl-BE" altLang="nl-BE" sz="2000" dirty="0" err="1"/>
              <a:t>nierinsufficientie</a:t>
            </a:r>
            <a:r>
              <a:rPr lang="nl-BE" altLang="nl-BE" sz="2000" dirty="0"/>
              <a:t> met dialyse</a:t>
            </a:r>
          </a:p>
          <a:p>
            <a:r>
              <a:rPr lang="nl-BE" altLang="nl-BE" sz="2000" dirty="0"/>
              <a:t>Snelle GFR daling</a:t>
            </a:r>
          </a:p>
          <a:p>
            <a:r>
              <a:rPr lang="nl-BE" altLang="nl-BE" sz="2000" i="1" dirty="0"/>
              <a:t>Recent ontstane therapieresistente HT ? </a:t>
            </a:r>
          </a:p>
          <a:p>
            <a:endParaRPr lang="nl-BE" altLang="nl-BE" sz="2000" dirty="0"/>
          </a:p>
          <a:p>
            <a:pPr marL="0" indent="0">
              <a:buNone/>
            </a:pPr>
            <a:r>
              <a:rPr lang="nl-BE" altLang="nl-BE" sz="2000" dirty="0"/>
              <a:t>in functie van </a:t>
            </a:r>
            <a:r>
              <a:rPr lang="nl-BE" altLang="nl-BE" sz="2000" dirty="0" err="1"/>
              <a:t>niervolume</a:t>
            </a:r>
            <a:r>
              <a:rPr lang="nl-BE" altLang="nl-BE" sz="2000" dirty="0"/>
              <a:t> / cortex</a:t>
            </a:r>
          </a:p>
        </p:txBody>
      </p:sp>
      <p:sp>
        <p:nvSpPr>
          <p:cNvPr id="29700" name="Tijdelijke aanduiding voor dianumm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57A4B-9D49-4CC7-BEF4-A1185F5645B9}" type="slidenum">
              <a:rPr kumimoji="0" lang="en-US" altLang="nl-B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nl-B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hthoek 1"/>
          <p:cNvSpPr>
            <a:spLocks noChangeArrowheads="1"/>
          </p:cNvSpPr>
          <p:nvPr/>
        </p:nvSpPr>
        <p:spPr bwMode="auto">
          <a:xfrm>
            <a:off x="251520" y="1552203"/>
            <a:ext cx="8640960" cy="58065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kstvak 2"/>
          <p:cNvSpPr txBox="1">
            <a:spLocks noChangeArrowheads="1"/>
          </p:cNvSpPr>
          <p:nvPr/>
        </p:nvSpPr>
        <p:spPr bwMode="auto">
          <a:xfrm>
            <a:off x="251520" y="1556792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afweging : </a:t>
            </a:r>
            <a:r>
              <a:rPr kumimoji="0" lang="nl-BE" alt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cfr</a:t>
            </a: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therapeutische consequenties ? </a:t>
            </a:r>
          </a:p>
        </p:txBody>
      </p:sp>
      <p:pic>
        <p:nvPicPr>
          <p:cNvPr id="1026" name="Picture 2" descr="H:\HT\Presentaties\Practopics2020\kleine ni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1656184" cy="12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HT\Presentaties\Practopics2020\nierarteriesten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12167"/>
            <a:ext cx="3914105" cy="391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JL-OMLAAG 3"/>
          <p:cNvSpPr/>
          <p:nvPr/>
        </p:nvSpPr>
        <p:spPr>
          <a:xfrm>
            <a:off x="6426206" y="3789040"/>
            <a:ext cx="82809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5508104" y="4797152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Geen PTA </a:t>
            </a:r>
          </a:p>
        </p:txBody>
      </p:sp>
    </p:spTree>
    <p:extLst>
      <p:ext uri="{BB962C8B-B14F-4D97-AF65-F5344CB8AC3E}">
        <p14:creationId xmlns:p14="http://schemas.microsoft.com/office/powerpoint/2010/main" val="136430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4"/>
          <p:cNvSpPr>
            <a:spLocks noGrp="1"/>
          </p:cNvSpPr>
          <p:nvPr>
            <p:ph type="title"/>
          </p:nvPr>
        </p:nvSpPr>
        <p:spPr>
          <a:xfrm>
            <a:off x="539750" y="260350"/>
            <a:ext cx="8091488" cy="1223963"/>
          </a:xfrm>
        </p:spPr>
        <p:txBody>
          <a:bodyPr>
            <a:normAutofit fontScale="90000"/>
          </a:bodyPr>
          <a:lstStyle/>
          <a:p>
            <a:r>
              <a:rPr lang="nl-BE" altLang="nl-BE" dirty="0">
                <a:solidFill>
                  <a:schemeClr val="accent3">
                    <a:lumMod val="50000"/>
                  </a:schemeClr>
                </a:solidFill>
              </a:rPr>
              <a:t>Evaluatie nierarteriestenose met </a:t>
            </a:r>
            <a:r>
              <a:rPr lang="nl-BE" altLang="nl-BE" dirty="0" err="1">
                <a:solidFill>
                  <a:schemeClr val="accent3">
                    <a:lumMod val="50000"/>
                  </a:schemeClr>
                </a:solidFill>
              </a:rPr>
              <a:t>angioCT</a:t>
            </a:r>
            <a:r>
              <a:rPr lang="nl-BE" altLang="nl-BE" dirty="0">
                <a:solidFill>
                  <a:schemeClr val="accent3">
                    <a:lumMod val="50000"/>
                  </a:schemeClr>
                </a:solidFill>
              </a:rPr>
              <a:t>/ </a:t>
            </a:r>
            <a:r>
              <a:rPr lang="nl-BE" altLang="nl-BE" dirty="0" err="1">
                <a:solidFill>
                  <a:schemeClr val="accent3">
                    <a:lumMod val="50000"/>
                  </a:schemeClr>
                </a:solidFill>
              </a:rPr>
              <a:t>angioMRI</a:t>
            </a:r>
            <a:r>
              <a:rPr lang="nl-BE" altLang="nl-BE" dirty="0">
                <a:solidFill>
                  <a:schemeClr val="accent3">
                    <a:lumMod val="50000"/>
                  </a:schemeClr>
                </a:solidFill>
              </a:rPr>
              <a:t> nodig ? </a:t>
            </a:r>
          </a:p>
        </p:txBody>
      </p:sp>
      <p:sp>
        <p:nvSpPr>
          <p:cNvPr id="29700" name="Tijdelijke aanduiding voor dianumm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57A4B-9D49-4CC7-BEF4-A1185F5645B9}" type="slidenum">
              <a:rPr kumimoji="0" lang="en-US" altLang="nl-B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nl-B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hthoek 1"/>
          <p:cNvSpPr>
            <a:spLocks noChangeArrowheads="1"/>
          </p:cNvSpPr>
          <p:nvPr/>
        </p:nvSpPr>
        <p:spPr bwMode="auto">
          <a:xfrm>
            <a:off x="251520" y="1552203"/>
            <a:ext cx="8640960" cy="58065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" name="Picture 3" descr="C:\Users\DR136039\AppData\Local\Microsoft\Windows\Temporary Internet Files\Content.IE5\3W8F3ZMA\1.2.840.113619.2.80.984478487.2617.1435834689.44-f1[1]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68" y="4141325"/>
            <a:ext cx="4032126" cy="403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"/>
          <p:cNvSpPr txBox="1">
            <a:spLocks noChangeArrowheads="1"/>
          </p:cNvSpPr>
          <p:nvPr/>
        </p:nvSpPr>
        <p:spPr bwMode="auto">
          <a:xfrm>
            <a:off x="5037978" y="5823490"/>
            <a:ext cx="14936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Stenose 80%</a:t>
            </a:r>
          </a:p>
        </p:txBody>
      </p:sp>
      <p:sp>
        <p:nvSpPr>
          <p:cNvPr id="16" name="Tekstvak 9"/>
          <p:cNvSpPr txBox="1">
            <a:spLocks noChangeArrowheads="1"/>
          </p:cNvSpPr>
          <p:nvPr/>
        </p:nvSpPr>
        <p:spPr bwMode="auto">
          <a:xfrm>
            <a:off x="7550604" y="5552350"/>
            <a:ext cx="14783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Stenose 30%</a:t>
            </a:r>
          </a:p>
        </p:txBody>
      </p:sp>
      <p:sp>
        <p:nvSpPr>
          <p:cNvPr id="6" name="PIJL-OMLAAG 5"/>
          <p:cNvSpPr/>
          <p:nvPr/>
        </p:nvSpPr>
        <p:spPr>
          <a:xfrm rot="20220234">
            <a:off x="6302365" y="3774201"/>
            <a:ext cx="254003" cy="14062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2" descr="C:\Users\DR136039\AppData\Local\Microsoft\Windows\Temporary Internet Files\Content.IE5\E2B0U4K8\1.3.51.0.7.1781087396.8468.46914.44716.30563.50864.14081-f1[1]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0301"/>
            <a:ext cx="4075604" cy="334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hthoek 4"/>
          <p:cNvSpPr>
            <a:spLocks noChangeArrowheads="1"/>
          </p:cNvSpPr>
          <p:nvPr/>
        </p:nvSpPr>
        <p:spPr bwMode="auto">
          <a:xfrm>
            <a:off x="251520" y="5495538"/>
            <a:ext cx="2664296" cy="132369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Hypertensief</a:t>
            </a: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flash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longoedeem </a:t>
            </a:r>
          </a:p>
        </p:txBody>
      </p:sp>
      <p:sp>
        <p:nvSpPr>
          <p:cNvPr id="13" name="Tekstvak 12"/>
          <p:cNvSpPr txBox="1">
            <a:spLocks noChangeArrowheads="1"/>
          </p:cNvSpPr>
          <p:nvPr/>
        </p:nvSpPr>
        <p:spPr bwMode="auto">
          <a:xfrm>
            <a:off x="251520" y="1556792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afweging : </a:t>
            </a:r>
            <a:r>
              <a:rPr kumimoji="0" lang="nl-BE" alt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cfr</a:t>
            </a: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therapeutische consequenties ?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758906" y="3411131"/>
            <a:ext cx="84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PTA</a:t>
            </a:r>
          </a:p>
        </p:txBody>
      </p:sp>
    </p:spTree>
    <p:extLst>
      <p:ext uri="{BB962C8B-B14F-4D97-AF65-F5344CB8AC3E}">
        <p14:creationId xmlns:p14="http://schemas.microsoft.com/office/powerpoint/2010/main" val="3611058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Casus man 37j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251520" y="944724"/>
            <a:ext cx="3384376" cy="100811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MVG: huisstofmijtallergie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Medicatie: geen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Familiaal: geen hypertensie 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4139952" y="764703"/>
            <a:ext cx="4824536" cy="1103479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Toenemende hoofdpijn sedert enkele maanden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Preventief sportonderzoek: 170/100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j geleden normale bloeddruk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 startte amlodipine  2 x 5mg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2188493" y="3971568"/>
            <a:ext cx="5688633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Maligne hypertensie (&gt; 180/110)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Refractaire hypertensie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(ondanks 3 ledige R/ waaronder diureticum)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2208848" y="4907672"/>
            <a:ext cx="5688633" cy="792088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Plots moeilijk te regelen bloeddruk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2199612" y="5843776"/>
            <a:ext cx="5688633" cy="576064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 30 j of &lt; 40j zonder RF / familiale anamnese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1170789" y="3343693"/>
            <a:ext cx="7344816" cy="483859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Denk ALTIJD aan secundaire hypertensie bij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1259632" y="2012199"/>
            <a:ext cx="5472608" cy="91274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1m82,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gewicht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84 kg,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BD 145/90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mmHg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Geen geruisen (ook niet abdominaal), verder  neg  KO</a:t>
            </a:r>
          </a:p>
        </p:txBody>
      </p:sp>
    </p:spTree>
    <p:extLst>
      <p:ext uri="{BB962C8B-B14F-4D97-AF65-F5344CB8AC3E}">
        <p14:creationId xmlns:p14="http://schemas.microsoft.com/office/powerpoint/2010/main" val="321616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9106"/>
            <a:ext cx="8229600" cy="92363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Evaluatie secundaire 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Rechthoek 3"/>
          <p:cNvSpPr/>
          <p:nvPr/>
        </p:nvSpPr>
        <p:spPr>
          <a:xfrm>
            <a:off x="2339752" y="1196752"/>
            <a:ext cx="3826768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 ? </a:t>
            </a:r>
          </a:p>
        </p:txBody>
      </p:sp>
      <p:sp>
        <p:nvSpPr>
          <p:cNvPr id="5" name="PIJL-OMLAAG 4"/>
          <p:cNvSpPr/>
          <p:nvPr/>
        </p:nvSpPr>
        <p:spPr>
          <a:xfrm>
            <a:off x="4009814" y="1957791"/>
            <a:ext cx="360040" cy="39604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51520" y="2492896"/>
            <a:ext cx="835292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Klinische / biochemische aanknopingspunten ? 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452605" y="3704701"/>
            <a:ext cx="3230178" cy="14920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Creatinine 1,42 mg/dl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MDRD 59 ml/min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Eiwit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Verder labo normaal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ventrikelhypertrofie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5918023" y="5801578"/>
            <a:ext cx="3154477" cy="764387"/>
          </a:xfrm>
          <a:prstGeom prst="roundRect">
            <a:avLst/>
          </a:prstGeom>
          <a:solidFill>
            <a:srgbClr val="458B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glomerulonefritis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Pijl-rechts 7"/>
          <p:cNvSpPr/>
          <p:nvPr/>
        </p:nvSpPr>
        <p:spPr>
          <a:xfrm>
            <a:off x="4113472" y="4251871"/>
            <a:ext cx="1398984" cy="36207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fgeronde rechthoek 12"/>
          <p:cNvSpPr/>
          <p:nvPr/>
        </p:nvSpPr>
        <p:spPr>
          <a:xfrm>
            <a:off x="457200" y="5361460"/>
            <a:ext cx="3225583" cy="1412776"/>
          </a:xfrm>
          <a:prstGeom prst="roundRect">
            <a:avLst/>
          </a:prstGeom>
          <a:solidFill>
            <a:srgbClr val="458B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 HT met secundaire orgaanschade renaal en cardiaal  “</a:t>
            </a:r>
          </a:p>
        </p:txBody>
      </p:sp>
      <p:sp>
        <p:nvSpPr>
          <p:cNvPr id="14" name="Pijl-rechts 13"/>
          <p:cNvSpPr/>
          <p:nvPr/>
        </p:nvSpPr>
        <p:spPr>
          <a:xfrm>
            <a:off x="4113472" y="5858621"/>
            <a:ext cx="1398984" cy="36207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 descr="C:\Users\DR136039\Pictures\microscopische hematu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86" y="3478561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6228184" y="3478561"/>
            <a:ext cx="1152128" cy="1462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724128" y="4091717"/>
            <a:ext cx="1584177" cy="6823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MESSAGE</a:t>
            </a:r>
          </a:p>
        </p:txBody>
      </p:sp>
    </p:spTree>
    <p:extLst>
      <p:ext uri="{BB962C8B-B14F-4D97-AF65-F5344CB8AC3E}">
        <p14:creationId xmlns:p14="http://schemas.microsoft.com/office/powerpoint/2010/main" val="151035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13" grpId="0" animBg="1"/>
      <p:bldP spid="14" grpId="0" animBg="1"/>
      <p:bldP spid="15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Casus vrouw 33 j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251520" y="944724"/>
            <a:ext cx="3672408" cy="126014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MVG: geen bijzonderheden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Medicatie: geen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Familiaal: neg  (geen contact vader) 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4139952" y="1268760"/>
            <a:ext cx="4824536" cy="136815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145/90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Urine: neg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Creatinine 0,8 mg/dl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TSH nl , labo neg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1989304" y="3824707"/>
            <a:ext cx="5688633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Maligne hypertensie (&gt; 180/110)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Refractaire hypertensie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(ondanks 3 ledige R/ waaronder diureticum)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2009659" y="4760811"/>
            <a:ext cx="5688633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Plots moeilijk te regelen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2000423" y="5696915"/>
            <a:ext cx="568863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 30 j of &lt; 40j zonder RF / familiale anamnese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971600" y="3196832"/>
            <a:ext cx="7344816" cy="48385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Denk ALTIJD aan secundaire hypertensie bij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496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JL-OMLAAG 26"/>
          <p:cNvSpPr/>
          <p:nvPr/>
        </p:nvSpPr>
        <p:spPr>
          <a:xfrm flipV="1">
            <a:off x="4546340" y="4411279"/>
            <a:ext cx="72008" cy="22619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fgeronde rechthoek 41"/>
          <p:cNvSpPr/>
          <p:nvPr/>
        </p:nvSpPr>
        <p:spPr>
          <a:xfrm>
            <a:off x="251520" y="944724"/>
            <a:ext cx="3672408" cy="126014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MVG: geen bijzonderheden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Medicatie: geen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Familiaal: neg  (geen contact vader) 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8" y="3267900"/>
            <a:ext cx="3526031" cy="228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4716016" y="2780928"/>
            <a:ext cx="3816424" cy="13816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ECHO NIEREN  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74" y="3688649"/>
            <a:ext cx="2150286" cy="108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fgeronde rechthoek 31"/>
          <p:cNvSpPr/>
          <p:nvPr/>
        </p:nvSpPr>
        <p:spPr>
          <a:xfrm>
            <a:off x="4391980" y="5948881"/>
            <a:ext cx="4320480" cy="764387"/>
          </a:xfrm>
          <a:prstGeom prst="roundRect">
            <a:avLst/>
          </a:prstGeom>
          <a:solidFill>
            <a:srgbClr val="458B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APKD :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polycystische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nieren</a:t>
            </a:r>
          </a:p>
        </p:txBody>
      </p:sp>
      <p:sp>
        <p:nvSpPr>
          <p:cNvPr id="33" name="Titel 1"/>
          <p:cNvSpPr txBox="1">
            <a:spLocks/>
          </p:cNvSpPr>
          <p:nvPr/>
        </p:nvSpPr>
        <p:spPr>
          <a:xfrm>
            <a:off x="467544" y="18864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Casus vrouw 33 j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4139952" y="1268760"/>
            <a:ext cx="4824536" cy="136815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145/90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Urine: neg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Creatinine 0,8 mg/dl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TSH nl , labo neg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fgeronde rechthoek 13"/>
          <p:cNvSpPr/>
          <p:nvPr/>
        </p:nvSpPr>
        <p:spPr>
          <a:xfrm>
            <a:off x="324708" y="5948881"/>
            <a:ext cx="3348372" cy="764387"/>
          </a:xfrm>
          <a:prstGeom prst="roundRect">
            <a:avLst/>
          </a:prstGeom>
          <a:solidFill>
            <a:srgbClr val="458B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Essentiële HT ? </a:t>
            </a:r>
          </a:p>
        </p:txBody>
      </p:sp>
    </p:spTree>
    <p:extLst>
      <p:ext uri="{BB962C8B-B14F-4D97-AF65-F5344CB8AC3E}">
        <p14:creationId xmlns:p14="http://schemas.microsoft.com/office/powerpoint/2010/main" val="15748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1417"/>
          </a:xfrm>
        </p:spPr>
        <p:txBody>
          <a:bodyPr/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Casus man 60 j 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107504" y="1340768"/>
            <a:ext cx="4176464" cy="115212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Reeds 5 j HT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Coveram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5mg , bisoprolol 10mg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Steeds moeilijkere controle : 155/90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5040052" y="1232756"/>
            <a:ext cx="3240360" cy="136815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0,8 mg/dl, MDRD &gt;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 neg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Hct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137, K 3.2 , Ca 2.3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TSH nl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841788" y="3789040"/>
            <a:ext cx="7344816" cy="7200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Primair hyperaldosteronisme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(slechts bij 40% laag K ) 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2985572" y="4675238"/>
            <a:ext cx="3674660" cy="14588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Wanneer  screenen?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fr-BE" alt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Hypokaliemie</a:t>
            </a:r>
            <a:endParaRPr kumimoji="0" lang="fr-BE" alt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anose="02020603050405020304" pitchFamily="18" charset="0"/>
              <a:buChar char="•"/>
              <a:tabLst/>
              <a:defRPr/>
            </a:pPr>
            <a:endParaRPr kumimoji="0" lang="fr-BE" altLang="nl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fr-BE" alt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Normokaliemie</a:t>
            </a:r>
            <a:r>
              <a:rPr kumimoji="0" lang="fr-BE" alt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en 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251520" y="2686766"/>
            <a:ext cx="3348372" cy="764387"/>
          </a:xfrm>
          <a:prstGeom prst="roundRect">
            <a:avLst/>
          </a:prstGeom>
          <a:solidFill>
            <a:srgbClr val="458B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Essentiële HT ? </a:t>
            </a:r>
          </a:p>
        </p:txBody>
      </p:sp>
      <p:sp>
        <p:nvSpPr>
          <p:cNvPr id="3" name="Gebogen pijl 2"/>
          <p:cNvSpPr/>
          <p:nvPr/>
        </p:nvSpPr>
        <p:spPr>
          <a:xfrm flipV="1">
            <a:off x="1925706" y="4869160"/>
            <a:ext cx="468052" cy="936104"/>
          </a:xfrm>
          <a:prstGeom prst="ben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300192" y="551723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Therapieresistente 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Jongeren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Incidentaloom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065410" y="2924944"/>
            <a:ext cx="3766216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 K en HT : denk aan …</a:t>
            </a:r>
          </a:p>
        </p:txBody>
      </p:sp>
    </p:spTree>
    <p:extLst>
      <p:ext uri="{BB962C8B-B14F-4D97-AF65-F5344CB8AC3E}">
        <p14:creationId xmlns:p14="http://schemas.microsoft.com/office/powerpoint/2010/main" val="177322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 animBg="1"/>
      <p:bldP spid="10" grpId="0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1655676" y="944166"/>
            <a:ext cx="610243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lang="fr-BE" altLang="nl-BE" sz="3000" dirty="0" err="1">
                <a:solidFill>
                  <a:srgbClr val="A5A5A5">
                    <a:lumMod val="50000"/>
                  </a:srgbClr>
                </a:solidFill>
                <a:latin typeface="Calibri" panose="020F0502020204030204"/>
              </a:rPr>
              <a:t>primair</a:t>
            </a:r>
            <a:r>
              <a:rPr lang="fr-BE" altLang="nl-BE" sz="3000" dirty="0">
                <a:solidFill>
                  <a:srgbClr val="A5A5A5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fr-BE" altLang="nl-BE" sz="3000" dirty="0" err="1">
                <a:solidFill>
                  <a:srgbClr val="A5A5A5">
                    <a:lumMod val="50000"/>
                  </a:srgbClr>
                </a:solidFill>
                <a:latin typeface="Calibri" panose="020F0502020204030204"/>
              </a:rPr>
              <a:t>hyperaldosteronisme</a:t>
            </a:r>
            <a:endParaRPr lang="en-US" altLang="nl-BE" sz="3000" dirty="0">
              <a:solidFill>
                <a:srgbClr val="A5A5A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59078" name="Text Box 6"/>
          <p:cNvSpPr txBox="1">
            <a:spLocks noChangeArrowheads="1"/>
          </p:cNvSpPr>
          <p:nvPr/>
        </p:nvSpPr>
        <p:spPr bwMode="auto">
          <a:xfrm>
            <a:off x="1332309" y="1700809"/>
            <a:ext cx="6372225" cy="45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/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• </a:t>
            </a:r>
            <a:r>
              <a:rPr lang="fr-BE" altLang="nl-BE" b="1" dirty="0" err="1">
                <a:solidFill>
                  <a:prstClr val="black"/>
                </a:solidFill>
                <a:latin typeface="Calibri" panose="020F0502020204030204"/>
              </a:rPr>
              <a:t>screenen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 met 	</a:t>
            </a:r>
            <a:r>
              <a:rPr lang="fr-BE" altLang="nl-BE" dirty="0" err="1">
                <a:solidFill>
                  <a:prstClr val="black"/>
                </a:solidFill>
                <a:latin typeface="Calibri" panose="020F0502020204030204"/>
              </a:rPr>
              <a:t>aldosterone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fr-BE" altLang="nl-BE" dirty="0" err="1">
                <a:solidFill>
                  <a:prstClr val="black"/>
                </a:solidFill>
                <a:latin typeface="Calibri" panose="020F0502020204030204"/>
              </a:rPr>
              <a:t>ng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/dl) / PRA (µg/lu) &gt; 20</a:t>
            </a:r>
          </a:p>
          <a:p>
            <a:pPr defTabSz="685800"/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			</a:t>
            </a:r>
            <a:r>
              <a:rPr lang="fr-BE" altLang="nl-BE" dirty="0" err="1">
                <a:solidFill>
                  <a:prstClr val="black"/>
                </a:solidFill>
                <a:latin typeface="Calibri" panose="020F0502020204030204"/>
              </a:rPr>
              <a:t>aldosteron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 &gt; 15 </a:t>
            </a:r>
            <a:r>
              <a:rPr lang="fr-BE" altLang="nl-BE" dirty="0" err="1">
                <a:solidFill>
                  <a:prstClr val="black"/>
                </a:solidFill>
                <a:latin typeface="Calibri" panose="020F0502020204030204"/>
              </a:rPr>
              <a:t>ng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/dl</a:t>
            </a:r>
          </a:p>
          <a:p>
            <a:pPr defTabSz="685800"/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			PRA &lt; 1 µg/l u</a:t>
            </a:r>
          </a:p>
          <a:p>
            <a:pPr defTabSz="685800"/>
            <a:endParaRPr lang="fr-BE" altLang="nl-BE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fr-BE" altLang="nl-BE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fr-BE" altLang="nl-BE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fr-BE" altLang="nl-BE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fr-BE" altLang="nl-BE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• </a:t>
            </a:r>
            <a:r>
              <a:rPr lang="fr-BE" altLang="nl-BE" b="1" dirty="0" err="1">
                <a:solidFill>
                  <a:prstClr val="black"/>
                </a:solidFill>
                <a:latin typeface="Calibri" panose="020F0502020204030204"/>
              </a:rPr>
              <a:t>confirmeren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 met </a:t>
            </a:r>
            <a:r>
              <a:rPr lang="fr-BE" altLang="nl-BE" dirty="0" err="1">
                <a:solidFill>
                  <a:prstClr val="black"/>
                </a:solidFill>
                <a:latin typeface="Calibri" panose="020F0502020204030204"/>
              </a:rPr>
              <a:t>perorale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BE" altLang="nl-BE" dirty="0" err="1">
                <a:solidFill>
                  <a:prstClr val="black"/>
                </a:solidFill>
                <a:latin typeface="Calibri" panose="020F0502020204030204"/>
              </a:rPr>
              <a:t>zoutbelasting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 &amp; 24u </a:t>
            </a:r>
            <a:r>
              <a:rPr lang="fr-BE" altLang="nl-BE" dirty="0" err="1">
                <a:solidFill>
                  <a:prstClr val="black"/>
                </a:solidFill>
                <a:latin typeface="Calibri" panose="020F0502020204030204"/>
              </a:rPr>
              <a:t>aldo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BE" altLang="nl-BE" dirty="0" err="1">
                <a:solidFill>
                  <a:prstClr val="black"/>
                </a:solidFill>
                <a:latin typeface="Calibri" panose="020F0502020204030204"/>
              </a:rPr>
              <a:t>excr</a:t>
            </a:r>
            <a:r>
              <a:rPr lang="fr-BE" altLang="nl-BE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defTabSz="685800"/>
            <a:endParaRPr lang="fr-BE" altLang="nl-BE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fr-BE" altLang="nl-BE" sz="1350" i="1" dirty="0">
                <a:solidFill>
                  <a:prstClr val="black"/>
                </a:solidFill>
                <a:latin typeface="Calibri" panose="020F0502020204030204"/>
              </a:rPr>
              <a:t>• </a:t>
            </a:r>
            <a:r>
              <a:rPr lang="fr-BE" altLang="nl-BE" sz="1350" b="1" i="1" dirty="0" err="1">
                <a:solidFill>
                  <a:prstClr val="black"/>
                </a:solidFill>
                <a:latin typeface="Calibri" panose="020F0502020204030204"/>
              </a:rPr>
              <a:t>lateraliseren</a:t>
            </a:r>
            <a:r>
              <a:rPr lang="fr-BE" altLang="nl-BE" sz="1350" i="1" dirty="0">
                <a:solidFill>
                  <a:prstClr val="black"/>
                </a:solidFill>
                <a:latin typeface="Calibri" panose="020F0502020204030204"/>
              </a:rPr>
              <a:t> met </a:t>
            </a:r>
          </a:p>
          <a:p>
            <a:pPr defTabSz="685800"/>
            <a:r>
              <a:rPr lang="fr-BE" altLang="nl-BE" sz="1350" i="1" dirty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lang="fr-BE" altLang="nl-BE" sz="1350" i="1" dirty="0" err="1">
                <a:solidFill>
                  <a:prstClr val="black"/>
                </a:solidFill>
                <a:latin typeface="Calibri" panose="020F0502020204030204"/>
              </a:rPr>
              <a:t>superselectieve</a:t>
            </a:r>
            <a:r>
              <a:rPr lang="fr-BE" altLang="nl-BE" sz="135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BE" altLang="nl-BE" sz="1350" i="1" dirty="0" err="1">
                <a:solidFill>
                  <a:prstClr val="black"/>
                </a:solidFill>
                <a:latin typeface="Calibri" panose="020F0502020204030204"/>
              </a:rPr>
              <a:t>bijniervenesampling</a:t>
            </a:r>
            <a:endParaRPr lang="fr-BE" altLang="nl-BE" sz="1350" i="1" dirty="0">
              <a:solidFill>
                <a:prstClr val="black"/>
              </a:solidFill>
              <a:latin typeface="Calibri" panose="020F0502020204030204"/>
            </a:endParaRPr>
          </a:p>
          <a:p>
            <a:pPr marL="685800" lvl="2" defTabSz="685800"/>
            <a:endParaRPr lang="fr-BE" altLang="nl-BE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685800" lvl="2" defTabSz="685800"/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</a:rPr>
              <a:t>In 1/3 </a:t>
            </a:r>
            <a:r>
              <a:rPr lang="fr-BE" altLang="nl-BE" sz="1200" i="1" dirty="0" err="1">
                <a:solidFill>
                  <a:prstClr val="black"/>
                </a:solidFill>
                <a:latin typeface="Calibri" panose="020F0502020204030204"/>
              </a:rPr>
              <a:t>is</a:t>
            </a:r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</a:rPr>
              <a:t> er </a:t>
            </a:r>
            <a:r>
              <a:rPr lang="fr-BE" altLang="nl-BE" sz="1200" i="1" dirty="0" err="1">
                <a:solidFill>
                  <a:prstClr val="black"/>
                </a:solidFill>
                <a:latin typeface="Calibri" panose="020F0502020204030204"/>
              </a:rPr>
              <a:t>lateralisatie</a:t>
            </a:r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685800" lvl="2" defTabSz="685800"/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</a:rPr>
              <a:t>    &gt; </a:t>
            </a:r>
            <a:r>
              <a:rPr lang="fr-BE" altLang="nl-BE" sz="1200" i="1" dirty="0" err="1">
                <a:solidFill>
                  <a:prstClr val="black"/>
                </a:solidFill>
                <a:latin typeface="Calibri" panose="020F0502020204030204"/>
              </a:rPr>
              <a:t>laparoscopische</a:t>
            </a:r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BE" altLang="nl-BE" sz="1200" i="1" dirty="0" err="1">
                <a:solidFill>
                  <a:prstClr val="black"/>
                </a:solidFill>
                <a:latin typeface="Calibri" panose="020F0502020204030204"/>
              </a:rPr>
              <a:t>surrenalectomie</a:t>
            </a:r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? </a:t>
            </a:r>
          </a:p>
          <a:p>
            <a:pPr marL="685800" lvl="2" defTabSz="685800"/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In 2/3 </a:t>
            </a:r>
            <a:r>
              <a:rPr lang="fr-BE" altLang="nl-BE" sz="1200" i="1" dirty="0" err="1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bilaterale</a:t>
            </a:r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 hyperplasie &gt; </a:t>
            </a:r>
            <a:r>
              <a:rPr lang="fr-BE" altLang="nl-BE" sz="1200" i="1" dirty="0" err="1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medicamenteus</a:t>
            </a:r>
            <a:r>
              <a:rPr lang="fr-BE" altLang="nl-BE" sz="1200" i="1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 </a:t>
            </a:r>
          </a:p>
          <a:p>
            <a:pPr defTabSz="685800"/>
            <a:endParaRPr lang="fr-BE" altLang="nl-BE" b="1" dirty="0">
              <a:solidFill>
                <a:prstClr val="black"/>
              </a:solidFill>
              <a:latin typeface="Calibri" panose="020F0502020204030204"/>
              <a:sym typeface="Symbol" panose="05050102010706020507" pitchFamily="18" charset="2"/>
            </a:endParaRPr>
          </a:p>
          <a:p>
            <a:pPr defTabSz="685800"/>
            <a:endParaRPr lang="fr-BE" alt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4293096"/>
            <a:ext cx="2970330" cy="115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hoek 1"/>
          <p:cNvSpPr/>
          <p:nvPr/>
        </p:nvSpPr>
        <p:spPr>
          <a:xfrm>
            <a:off x="1493658" y="2662440"/>
            <a:ext cx="2754306" cy="114460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fr-BE" altLang="nl-BE" sz="1350" dirty="0">
                <a:solidFill>
                  <a:prstClr val="white"/>
                </a:solidFill>
                <a:latin typeface="Calibri" panose="020F0502020204030204"/>
              </a:rPr>
              <a:t>vals </a:t>
            </a:r>
            <a:r>
              <a:rPr lang="fr-BE" altLang="nl-BE" sz="1350" dirty="0" err="1">
                <a:solidFill>
                  <a:prstClr val="white"/>
                </a:solidFill>
                <a:latin typeface="Calibri" panose="020F0502020204030204"/>
              </a:rPr>
              <a:t>positief</a:t>
            </a:r>
            <a:r>
              <a:rPr lang="fr-BE" altLang="nl-BE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BE" altLang="nl-BE" sz="1350" dirty="0" err="1">
                <a:solidFill>
                  <a:prstClr val="white"/>
                </a:solidFill>
                <a:latin typeface="Calibri" panose="020F0502020204030204"/>
              </a:rPr>
              <a:t>resultaat</a:t>
            </a:r>
            <a:r>
              <a:rPr lang="fr-BE" altLang="nl-BE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marL="600075" lvl="2" defTabSz="685800"/>
            <a:r>
              <a:rPr lang="fr-BE" altLang="nl-BE" sz="1350">
                <a:solidFill>
                  <a:prstClr val="white"/>
                </a:solidFill>
                <a:latin typeface="Calibri" panose="020F0502020204030204"/>
              </a:rPr>
              <a:t>beta </a:t>
            </a:r>
            <a:r>
              <a:rPr lang="fr-BE" altLang="nl-BE" sz="1350" dirty="0" err="1">
                <a:solidFill>
                  <a:prstClr val="white"/>
                </a:solidFill>
                <a:latin typeface="Calibri" panose="020F0502020204030204"/>
              </a:rPr>
              <a:t>blockers</a:t>
            </a:r>
            <a:r>
              <a:rPr lang="fr-BE" altLang="nl-BE" sz="1350" dirty="0">
                <a:solidFill>
                  <a:prstClr val="white"/>
                </a:solidFill>
                <a:latin typeface="Calibri" panose="020F0502020204030204"/>
              </a:rPr>
              <a:t>, NSAID</a:t>
            </a:r>
          </a:p>
          <a:p>
            <a:pPr indent="-85725" defTabSz="685800"/>
            <a:r>
              <a:rPr lang="fr-BE" altLang="nl-BE" sz="1350" dirty="0">
                <a:solidFill>
                  <a:prstClr val="white"/>
                </a:solidFill>
                <a:latin typeface="Calibri" panose="020F0502020204030204"/>
              </a:rPr>
              <a:t>vals </a:t>
            </a:r>
            <a:r>
              <a:rPr lang="fr-BE" altLang="nl-BE" sz="1350" dirty="0" err="1">
                <a:solidFill>
                  <a:prstClr val="white"/>
                </a:solidFill>
                <a:latin typeface="Calibri" panose="020F0502020204030204"/>
              </a:rPr>
              <a:t>negatief</a:t>
            </a:r>
            <a:r>
              <a:rPr lang="fr-BE" altLang="nl-BE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BE" altLang="nl-BE" sz="1350" dirty="0" err="1">
                <a:solidFill>
                  <a:prstClr val="white"/>
                </a:solidFill>
                <a:latin typeface="Calibri" panose="020F0502020204030204"/>
              </a:rPr>
              <a:t>resultaat</a:t>
            </a:r>
            <a:endParaRPr lang="fr-BE" altLang="nl-BE" sz="1350" dirty="0">
              <a:solidFill>
                <a:prstClr val="white"/>
              </a:solidFill>
              <a:latin typeface="Calibri" panose="020F0502020204030204"/>
            </a:endParaRPr>
          </a:p>
          <a:p>
            <a:pPr marL="685800" lvl="2" indent="-85725" defTabSz="685800"/>
            <a:r>
              <a:rPr lang="fr-BE" altLang="nl-BE" sz="1350" dirty="0" err="1">
                <a:solidFill>
                  <a:prstClr val="white"/>
                </a:solidFill>
                <a:latin typeface="Calibri" panose="020F0502020204030204"/>
              </a:rPr>
              <a:t>diuretica</a:t>
            </a:r>
            <a:r>
              <a:rPr lang="fr-BE" altLang="nl-BE" sz="1350" dirty="0">
                <a:solidFill>
                  <a:prstClr val="white"/>
                </a:solidFill>
                <a:latin typeface="Calibri" panose="020F0502020204030204"/>
              </a:rPr>
              <a:t> / </a:t>
            </a:r>
            <a:r>
              <a:rPr lang="fr-BE" altLang="nl-BE" sz="1350" dirty="0" err="1">
                <a:solidFill>
                  <a:prstClr val="white"/>
                </a:solidFill>
                <a:latin typeface="Calibri" panose="020F0502020204030204"/>
              </a:rPr>
              <a:t>spironolactone</a:t>
            </a:r>
            <a:endParaRPr lang="fr-BE" altLang="nl-BE" sz="1350" dirty="0">
              <a:solidFill>
                <a:prstClr val="white"/>
              </a:solidFill>
              <a:latin typeface="Calibri" panose="020F0502020204030204"/>
            </a:endParaRPr>
          </a:p>
          <a:p>
            <a:pPr marL="685800" lvl="2" indent="-85725" defTabSz="685800"/>
            <a:r>
              <a:rPr lang="fr-BE" altLang="nl-BE" sz="1350" dirty="0">
                <a:solidFill>
                  <a:prstClr val="white"/>
                </a:solidFill>
                <a:latin typeface="Calibri" panose="020F0502020204030204"/>
              </a:rPr>
              <a:t>ACE-I / ARB / DHP </a:t>
            </a:r>
            <a:r>
              <a:rPr lang="fr-BE" altLang="nl-BE" sz="1350" dirty="0" err="1">
                <a:solidFill>
                  <a:prstClr val="white"/>
                </a:solidFill>
                <a:latin typeface="Calibri" panose="020F0502020204030204"/>
              </a:rPr>
              <a:t>calciumbl</a:t>
            </a:r>
            <a:endParaRPr lang="fr-BE" altLang="nl-B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5004048" y="2662440"/>
            <a:ext cx="2484276" cy="114460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BE" sz="1350" dirty="0">
                <a:solidFill>
                  <a:prstClr val="white"/>
                </a:solidFill>
                <a:latin typeface="Calibri" panose="020F0502020204030204"/>
              </a:rPr>
              <a:t>Best zonder medicatie of </a:t>
            </a:r>
          </a:p>
          <a:p>
            <a:pPr algn="ctr" defTabSz="685800"/>
            <a:r>
              <a:rPr lang="nl-BE" sz="1350" dirty="0">
                <a:solidFill>
                  <a:prstClr val="white"/>
                </a:solidFill>
                <a:latin typeface="Calibri" panose="020F0502020204030204"/>
              </a:rPr>
              <a:t>onder neutrale medicatie</a:t>
            </a:r>
          </a:p>
          <a:p>
            <a:pPr algn="ctr" defTabSz="685800"/>
            <a:r>
              <a:rPr lang="nl-BE" sz="1350" dirty="0">
                <a:solidFill>
                  <a:prstClr val="white"/>
                </a:solidFill>
                <a:latin typeface="Calibri" panose="020F0502020204030204"/>
              </a:rPr>
              <a:t> (</a:t>
            </a:r>
            <a:r>
              <a:rPr lang="nl-BE" sz="1350" dirty="0" err="1">
                <a:solidFill>
                  <a:prstClr val="white"/>
                </a:solidFill>
                <a:latin typeface="Calibri" panose="020F0502020204030204"/>
              </a:rPr>
              <a:t>lodixal</a:t>
            </a:r>
            <a:r>
              <a:rPr lang="nl-BE" sz="1350" dirty="0">
                <a:solidFill>
                  <a:prstClr val="white"/>
                </a:solidFill>
                <a:latin typeface="Calibri" panose="020F0502020204030204"/>
              </a:rPr>
              <a:t> en </a:t>
            </a:r>
            <a:r>
              <a:rPr lang="nl-BE" sz="1350" dirty="0" err="1">
                <a:solidFill>
                  <a:prstClr val="white"/>
                </a:solidFill>
                <a:latin typeface="Calibri" panose="020F0502020204030204"/>
              </a:rPr>
              <a:t>minipress</a:t>
            </a:r>
            <a:r>
              <a:rPr lang="nl-BE" sz="1350" dirty="0">
                <a:solidFill>
                  <a:prstClr val="white"/>
                </a:solidFill>
                <a:latin typeface="Calibri" panose="020F050202020403020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812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242" y="2872391"/>
            <a:ext cx="1724923" cy="10541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1251"/>
            <a:ext cx="9018890" cy="1098834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39552" y="2852936"/>
            <a:ext cx="6912768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/>
              <a:t>Verhoogde BD bij consultatie </a:t>
            </a:r>
            <a:br>
              <a:rPr lang="nl-BE" sz="2400" dirty="0"/>
            </a:br>
            <a:endParaRPr lang="nl-BE" sz="2400" dirty="0"/>
          </a:p>
          <a:p>
            <a:pPr marL="285750" indent="-285750" algn="ctr">
              <a:buFont typeface="Wingdings" panose="05000000000000000000" pitchFamily="2" charset="2"/>
              <a:buChar char="è"/>
            </a:pPr>
            <a:r>
              <a:rPr lang="nl-BE" sz="2400" dirty="0"/>
              <a:t>Ambulante 24 u BD meting </a:t>
            </a:r>
          </a:p>
          <a:p>
            <a:pPr algn="ctr"/>
            <a:r>
              <a:rPr lang="nl-BE" sz="2400" dirty="0"/>
              <a:t>         om diagnose te bevestigen</a:t>
            </a:r>
          </a:p>
          <a:p>
            <a:pPr algn="ctr"/>
            <a:r>
              <a:rPr lang="nl-BE" sz="2800" b="1" dirty="0">
                <a:solidFill>
                  <a:srgbClr val="C00000"/>
                </a:solidFill>
              </a:rPr>
              <a:t>Juistere diagnose en minder kosten !</a:t>
            </a:r>
            <a:r>
              <a:rPr lang="nl-BE" sz="2400" dirty="0"/>
              <a:t> </a:t>
            </a:r>
            <a:br>
              <a:rPr lang="nl-BE" sz="2400" dirty="0"/>
            </a:br>
            <a:endParaRPr lang="nl-BE" sz="2400" dirty="0"/>
          </a:p>
          <a:p>
            <a:pPr algn="ctr"/>
            <a:endParaRPr lang="nl-BE" sz="2400" dirty="0"/>
          </a:p>
          <a:p>
            <a:pPr algn="ctr"/>
            <a:r>
              <a:rPr lang="nl-BE" sz="2400" dirty="0">
                <a:sym typeface="Wingdings" panose="05000000000000000000" pitchFamily="2" charset="2"/>
              </a:rPr>
              <a:t> 24 u BD meting doen, vooraleer start anti-</a:t>
            </a:r>
            <a:r>
              <a:rPr lang="nl-BE" sz="2400" dirty="0" err="1">
                <a:sym typeface="Wingdings" panose="05000000000000000000" pitchFamily="2" charset="2"/>
              </a:rPr>
              <a:t>hypertensive</a:t>
            </a:r>
            <a:r>
              <a:rPr lang="nl-BE" sz="2400" dirty="0">
                <a:sym typeface="Wingdings" panose="05000000000000000000" pitchFamily="2" charset="2"/>
              </a:rPr>
              <a:t> medicatie</a:t>
            </a:r>
            <a:r>
              <a:rPr lang="nl-BE" sz="2400" dirty="0"/>
              <a:t> 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88" y="12245"/>
            <a:ext cx="9195511" cy="188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9106"/>
            <a:ext cx="8229600" cy="92363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Conclusie : evaluatie secundaire 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Rechthoek 3"/>
          <p:cNvSpPr/>
          <p:nvPr/>
        </p:nvSpPr>
        <p:spPr>
          <a:xfrm>
            <a:off x="2339752" y="1196752"/>
            <a:ext cx="3826768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Medicatie ? </a:t>
            </a:r>
          </a:p>
        </p:txBody>
      </p:sp>
      <p:sp>
        <p:nvSpPr>
          <p:cNvPr id="5" name="PIJL-OMLAAG 4"/>
          <p:cNvSpPr/>
          <p:nvPr/>
        </p:nvSpPr>
        <p:spPr>
          <a:xfrm>
            <a:off x="4009814" y="1957791"/>
            <a:ext cx="360040" cy="39604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670728" y="2492896"/>
            <a:ext cx="539825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Klinische / biochemische aanknopingspunten ? 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647564" y="3638058"/>
            <a:ext cx="1440160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 18 jaar 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2231740" y="3638058"/>
            <a:ext cx="194421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18 – 40 jaar 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4319972" y="3638058"/>
            <a:ext cx="212423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40-65 jaar </a:t>
            </a:r>
          </a:p>
        </p:txBody>
      </p:sp>
      <p:sp>
        <p:nvSpPr>
          <p:cNvPr id="11" name="Afgeronde rechthoek 10"/>
          <p:cNvSpPr/>
          <p:nvPr/>
        </p:nvSpPr>
        <p:spPr>
          <a:xfrm>
            <a:off x="6596608" y="3638058"/>
            <a:ext cx="212423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65 jaar </a:t>
            </a:r>
          </a:p>
        </p:txBody>
      </p:sp>
      <p:sp>
        <p:nvSpPr>
          <p:cNvPr id="12" name="Afgeronde rechthoek 11"/>
          <p:cNvSpPr/>
          <p:nvPr/>
        </p:nvSpPr>
        <p:spPr>
          <a:xfrm>
            <a:off x="7997368" y="972639"/>
            <a:ext cx="936104" cy="3600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10 % 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1392656" y="4205498"/>
            <a:ext cx="695068" cy="3600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15 % </a:t>
            </a:r>
          </a:p>
        </p:txBody>
      </p:sp>
      <p:sp>
        <p:nvSpPr>
          <p:cNvPr id="14" name="Afgeronde rechthoek 13"/>
          <p:cNvSpPr/>
          <p:nvPr/>
        </p:nvSpPr>
        <p:spPr>
          <a:xfrm>
            <a:off x="2832816" y="4205498"/>
            <a:ext cx="936104" cy="3600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5-10 % </a:t>
            </a:r>
          </a:p>
        </p:txBody>
      </p:sp>
      <p:sp>
        <p:nvSpPr>
          <p:cNvPr id="15" name="Afgeronde rechthoek 14"/>
          <p:cNvSpPr/>
          <p:nvPr/>
        </p:nvSpPr>
        <p:spPr>
          <a:xfrm>
            <a:off x="4921048" y="4202701"/>
            <a:ext cx="936104" cy="3600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5-15 % </a:t>
            </a:r>
          </a:p>
        </p:txBody>
      </p:sp>
      <p:sp>
        <p:nvSpPr>
          <p:cNvPr id="16" name="Afgeronde rechthoek 15"/>
          <p:cNvSpPr/>
          <p:nvPr/>
        </p:nvSpPr>
        <p:spPr>
          <a:xfrm>
            <a:off x="7287694" y="4205498"/>
            <a:ext cx="936104" cy="3600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5-10 % </a:t>
            </a:r>
          </a:p>
        </p:txBody>
      </p:sp>
      <p:sp>
        <p:nvSpPr>
          <p:cNvPr id="17" name="Afgeronde rechthoek 16"/>
          <p:cNvSpPr/>
          <p:nvPr/>
        </p:nvSpPr>
        <p:spPr>
          <a:xfrm>
            <a:off x="647564" y="4205498"/>
            <a:ext cx="695068" cy="3600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85 % </a:t>
            </a:r>
          </a:p>
        </p:txBody>
      </p:sp>
      <p:sp>
        <p:nvSpPr>
          <p:cNvPr id="18" name="Afgeronde rechthoek 17"/>
          <p:cNvSpPr/>
          <p:nvPr/>
        </p:nvSpPr>
        <p:spPr>
          <a:xfrm>
            <a:off x="1114442" y="4509616"/>
            <a:ext cx="506404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j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850736" y="6628408"/>
            <a:ext cx="2293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Naar richtlijnen ESH 2018</a:t>
            </a:r>
          </a:p>
        </p:txBody>
      </p:sp>
      <p:sp>
        <p:nvSpPr>
          <p:cNvPr id="20" name="Afgeronde rechthoek 19"/>
          <p:cNvSpPr/>
          <p:nvPr/>
        </p:nvSpPr>
        <p:spPr>
          <a:xfrm>
            <a:off x="647564" y="4992700"/>
            <a:ext cx="1440160" cy="16357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Coarctatio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Nierlijden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Genetisch </a:t>
            </a:r>
          </a:p>
        </p:txBody>
      </p:sp>
      <p:sp>
        <p:nvSpPr>
          <p:cNvPr id="21" name="Afgeronde rechthoek 20"/>
          <p:cNvSpPr/>
          <p:nvPr/>
        </p:nvSpPr>
        <p:spPr>
          <a:xfrm>
            <a:off x="2231740" y="4992700"/>
            <a:ext cx="1944216" cy="16357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Nierlijden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Renovasculair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(FMD)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Genetisch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Afgeronde rechthoek 21"/>
          <p:cNvSpPr/>
          <p:nvPr/>
        </p:nvSpPr>
        <p:spPr>
          <a:xfrm>
            <a:off x="4344913" y="5018240"/>
            <a:ext cx="2074354" cy="16357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Nierlijden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Renovasculair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Primair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hyperaldo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Cushing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Pheo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3" name="Afgeronde rechthoek 22"/>
          <p:cNvSpPr/>
          <p:nvPr/>
        </p:nvSpPr>
        <p:spPr>
          <a:xfrm>
            <a:off x="6596608" y="5013176"/>
            <a:ext cx="2124236" cy="16357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Nierlijden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Renovasculair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(atherosclerose)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Schildklier</a:t>
            </a:r>
          </a:p>
        </p:txBody>
      </p:sp>
      <p:sp>
        <p:nvSpPr>
          <p:cNvPr id="24" name="Afgeronde rechthoek 23"/>
          <p:cNvSpPr/>
          <p:nvPr/>
        </p:nvSpPr>
        <p:spPr>
          <a:xfrm>
            <a:off x="111296" y="5013176"/>
            <a:ext cx="284240" cy="16152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vooral</a:t>
            </a:r>
          </a:p>
        </p:txBody>
      </p:sp>
    </p:spTree>
    <p:extLst>
      <p:ext uri="{BB962C8B-B14F-4D97-AF65-F5344CB8AC3E}">
        <p14:creationId xmlns:p14="http://schemas.microsoft.com/office/powerpoint/2010/main" val="26634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136039\Pictures\tru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905138" cy="324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R136039\Pictures\tru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25356"/>
            <a:ext cx="28860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oelichting met afgeronde rechthoek 3"/>
          <p:cNvSpPr/>
          <p:nvPr/>
        </p:nvSpPr>
        <p:spPr>
          <a:xfrm>
            <a:off x="1115616" y="4365104"/>
            <a:ext cx="3528392" cy="1584176"/>
          </a:xfrm>
          <a:prstGeom prst="wedgeRoundRectCallout">
            <a:avLst>
              <a:gd name="adj1" fmla="val 80418"/>
              <a:gd name="adj2" fmla="val -44288"/>
              <a:gd name="adj3" fmla="val 16667"/>
            </a:avLst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 </a:t>
            </a:r>
          </a:p>
        </p:txBody>
      </p:sp>
      <p:sp>
        <p:nvSpPr>
          <p:cNvPr id="6" name="Rechthoek 5"/>
          <p:cNvSpPr/>
          <p:nvPr/>
        </p:nvSpPr>
        <p:spPr>
          <a:xfrm>
            <a:off x="4898425" y="2636912"/>
            <a:ext cx="2668111" cy="6552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107504" y="404664"/>
            <a:ext cx="1062118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70 jaar </a:t>
            </a:r>
          </a:p>
        </p:txBody>
      </p:sp>
    </p:spTree>
    <p:extLst>
      <p:ext uri="{BB962C8B-B14F-4D97-AF65-F5344CB8AC3E}">
        <p14:creationId xmlns:p14="http://schemas.microsoft.com/office/powerpoint/2010/main" val="13604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124744"/>
            <a:ext cx="4400000" cy="266666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17" y="4005064"/>
            <a:ext cx="2114286" cy="127619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3902586" y="324433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8080"/>
                </a:solidFill>
                <a:latin typeface="-apple-system"/>
              </a:rPr>
              <a:t>034433630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7732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2026871" y="4671139"/>
            <a:ext cx="4918472" cy="1188244"/>
          </a:xfrm>
        </p:spPr>
        <p:txBody>
          <a:bodyPr anchor="t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nl-BE" sz="1500" dirty="0">
                <a:latin typeface="Arial"/>
                <a:cs typeface="Arial"/>
              </a:rPr>
              <a:t>Dank je voor je deelname; je kan een evaluatieformulier invullen door onderstaande link te over te nemen of de </a:t>
            </a:r>
            <a:r>
              <a:rPr lang="nl-BE" sz="1500" dirty="0" err="1">
                <a:latin typeface="Arial"/>
                <a:cs typeface="Arial"/>
              </a:rPr>
              <a:t>qr</a:t>
            </a:r>
            <a:r>
              <a:rPr lang="nl-BE" sz="1500" dirty="0">
                <a:latin typeface="Arial"/>
                <a:cs typeface="Arial"/>
              </a:rPr>
              <a:t>-code te scannen.</a:t>
            </a:r>
            <a:r>
              <a:rPr lang="nl-BE" sz="1500" dirty="0"/>
              <a:t/>
            </a:r>
            <a:br>
              <a:rPr lang="nl-BE" sz="1500" dirty="0"/>
            </a:br>
            <a:r>
              <a:rPr lang="nl-BE" sz="1500" dirty="0">
                <a:latin typeface="Consolas"/>
                <a:cs typeface="Arial"/>
              </a:rPr>
              <a:t>https://bit.ly/3mi0W1r</a:t>
            </a:r>
            <a:br>
              <a:rPr lang="nl-BE" sz="1500" dirty="0">
                <a:latin typeface="Consolas"/>
                <a:cs typeface="Arial"/>
              </a:rPr>
            </a:br>
            <a:endParaRPr lang="nl-BE" sz="1500" dirty="0">
              <a:latin typeface="Consolas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31" y="998731"/>
            <a:ext cx="4803613" cy="3476911"/>
          </a:xfrm>
          <a:prstGeom prst="rect">
            <a:avLst/>
          </a:prstGeom>
        </p:spPr>
      </p:pic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F85AD077-0E91-40A1-A84A-23BF68BD3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480" y="2971799"/>
            <a:ext cx="1499672" cy="14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7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Advies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3989040"/>
          </a:xfrm>
        </p:spPr>
        <p:txBody>
          <a:bodyPr/>
          <a:lstStyle/>
          <a:p>
            <a:pPr marL="0" indent="0" algn="ctr">
              <a:buNone/>
            </a:pPr>
            <a:r>
              <a:rPr lang="nl-BE" sz="3600" b="1" dirty="0">
                <a:solidFill>
                  <a:srgbClr val="C00000"/>
                </a:solidFill>
              </a:rPr>
              <a:t>OPVOLGING van HT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b="1" dirty="0"/>
              <a:t>Zelf BD-metingen thuis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Office BD </a:t>
            </a:r>
            <a:r>
              <a:rPr lang="nl-BE" sz="2000" dirty="0"/>
              <a:t>– multipele metingen</a:t>
            </a:r>
          </a:p>
          <a:p>
            <a:pPr marL="914400" lvl="1" indent="-514350">
              <a:buFont typeface="+mj-lt"/>
              <a:buAutoNum type="alphaLcParenR"/>
            </a:pPr>
            <a:r>
              <a:rPr lang="nl-BE" dirty="0"/>
              <a:t>Automatisch </a:t>
            </a:r>
            <a:r>
              <a:rPr lang="nl-BE" dirty="0" err="1"/>
              <a:t>oscillometrisch</a:t>
            </a:r>
            <a:r>
              <a:rPr lang="nl-BE" dirty="0"/>
              <a:t> BD-toestel </a:t>
            </a:r>
            <a:r>
              <a:rPr lang="nl-BE" sz="1800" dirty="0"/>
              <a:t>– (alleen) </a:t>
            </a:r>
          </a:p>
          <a:p>
            <a:pPr marL="914400" lvl="1" indent="-514350">
              <a:buFont typeface="+mj-lt"/>
              <a:buAutoNum type="alphaLcParenR"/>
            </a:pPr>
            <a:r>
              <a:rPr lang="nl-BE" dirty="0"/>
              <a:t>Routine ‘office BD-meting’ </a:t>
            </a:r>
            <a:r>
              <a:rPr lang="nl-BE" sz="1800" dirty="0"/>
              <a:t>– uitgebreide instructies !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457200" y="6021288"/>
            <a:ext cx="6247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G. Thomas (G. </a:t>
            </a:r>
            <a:r>
              <a:rPr lang="nl-BE" dirty="0" err="1"/>
              <a:t>Bakris</a:t>
            </a:r>
            <a:r>
              <a:rPr lang="nl-BE" dirty="0"/>
              <a:t>, J </a:t>
            </a:r>
            <a:r>
              <a:rPr lang="nl-BE" dirty="0" err="1"/>
              <a:t>Forman</a:t>
            </a:r>
            <a:r>
              <a:rPr lang="nl-BE" dirty="0"/>
              <a:t>, L </a:t>
            </a:r>
            <a:r>
              <a:rPr lang="nl-BE" dirty="0" err="1"/>
              <a:t>Kunins</a:t>
            </a:r>
            <a:r>
              <a:rPr lang="nl-BE" dirty="0"/>
              <a:t>): </a:t>
            </a:r>
            <a:r>
              <a:rPr lang="nl-BE" dirty="0" err="1"/>
              <a:t>UpToDate</a:t>
            </a:r>
            <a:r>
              <a:rPr lang="nl-BE" dirty="0"/>
              <a:t> 02/10/2020</a:t>
            </a:r>
          </a:p>
        </p:txBody>
      </p:sp>
    </p:spTree>
    <p:extLst>
      <p:ext uri="{BB962C8B-B14F-4D97-AF65-F5344CB8AC3E}">
        <p14:creationId xmlns:p14="http://schemas.microsoft.com/office/powerpoint/2010/main" val="220712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24 u BD-meting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2434878"/>
            <a:ext cx="8229600" cy="3946449"/>
          </a:xfrm>
        </p:spPr>
        <p:txBody>
          <a:bodyPr>
            <a:normAutofit/>
          </a:bodyPr>
          <a:lstStyle/>
          <a:p>
            <a:r>
              <a:rPr lang="nl-BE" dirty="0"/>
              <a:t>Beste predictor van toekomstige CV events</a:t>
            </a:r>
          </a:p>
          <a:p>
            <a:pPr lvl="1"/>
            <a:r>
              <a:rPr lang="nl-BE" dirty="0"/>
              <a:t>24 u BD</a:t>
            </a:r>
          </a:p>
          <a:p>
            <a:pPr lvl="1"/>
            <a:r>
              <a:rPr lang="nl-BE" dirty="0"/>
              <a:t>Nachtelijke BD</a:t>
            </a:r>
          </a:p>
          <a:p>
            <a:pPr lvl="1"/>
            <a:r>
              <a:rPr lang="nl-BE" dirty="0"/>
              <a:t>Non-</a:t>
            </a:r>
            <a:r>
              <a:rPr lang="nl-BE" dirty="0" err="1"/>
              <a:t>dipping</a:t>
            </a:r>
            <a:r>
              <a:rPr lang="nl-BE" dirty="0"/>
              <a:t> patroon, </a:t>
            </a:r>
            <a:r>
              <a:rPr lang="nl-BE" dirty="0" err="1"/>
              <a:t>morning</a:t>
            </a:r>
            <a:r>
              <a:rPr lang="nl-BE" dirty="0"/>
              <a:t> </a:t>
            </a:r>
            <a:r>
              <a:rPr lang="nl-BE" dirty="0" err="1"/>
              <a:t>surge</a:t>
            </a:r>
            <a:r>
              <a:rPr lang="nl-BE" dirty="0"/>
              <a:t>, … </a:t>
            </a:r>
            <a:br>
              <a:rPr lang="nl-BE" dirty="0"/>
            </a:br>
            <a:endParaRPr lang="nl-BE" dirty="0"/>
          </a:p>
          <a:p>
            <a:endParaRPr lang="nl-BE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00FDC4-4E08-4991-AB75-D90611091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4115343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38376"/>
      </p:ext>
    </p:extLst>
  </p:cSld>
  <p:clrMapOvr>
    <a:masterClrMapping/>
  </p:clrMapOvr>
</p:sld>
</file>

<file path=ppt/theme/theme1.xml><?xml version="1.0" encoding="utf-8"?>
<a:theme xmlns:a="http://schemas.openxmlformats.org/drawingml/2006/main" name="GZA_sjabloo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ZA_ZH_sjabloo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oofdtekst xmlns="ccec6ada-32e9-44c8-bccf-680d31a046e5" xsi:nil="true"/>
    <Categorie xmlns="37e1b0a6-09f1-48f5-b2d5-213d5c26d0be">Powerpoint</Categorie>
    <Subcategorie xmlns="37e1b0a6-09f1-48f5-b2d5-213d5c26d0be">GZA</Subcategori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7B56B819BB2488144A97E7B5605A7" ma:contentTypeVersion="2" ma:contentTypeDescription="Een nieuw document maken." ma:contentTypeScope="" ma:versionID="0d3c529d7c33a71aab127b7fb9f25f76">
  <xsd:schema xmlns:xsd="http://www.w3.org/2001/XMLSchema" xmlns:xs="http://www.w3.org/2001/XMLSchema" xmlns:p="http://schemas.microsoft.com/office/2006/metadata/properties" xmlns:ns2="ccec6ada-32e9-44c8-bccf-680d31a046e5" xmlns:ns3="37e1b0a6-09f1-48f5-b2d5-213d5c26d0be" targetNamespace="http://schemas.microsoft.com/office/2006/metadata/properties" ma:root="true" ma:fieldsID="2e870eea052075e6f9ea772e16c6224a" ns2:_="" ns3:_="">
    <xsd:import namespace="ccec6ada-32e9-44c8-bccf-680d31a046e5"/>
    <xsd:import namespace="37e1b0a6-09f1-48f5-b2d5-213d5c26d0be"/>
    <xsd:element name="properties">
      <xsd:complexType>
        <xsd:sequence>
          <xsd:element name="documentManagement">
            <xsd:complexType>
              <xsd:all>
                <xsd:element ref="ns2:Hoofdtekst" minOccurs="0"/>
                <xsd:element ref="ns3:Categorie" minOccurs="0"/>
                <xsd:element ref="ns3:Subcate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c6ada-32e9-44c8-bccf-680d31a046e5" elementFormDefault="qualified">
    <xsd:import namespace="http://schemas.microsoft.com/office/2006/documentManagement/types"/>
    <xsd:import namespace="http://schemas.microsoft.com/office/infopath/2007/PartnerControls"/>
    <xsd:element name="Hoofdtekst" ma:index="8" nillable="true" ma:displayName="Hoofdtekst" ma:internalName="Hoofdteks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1b0a6-09f1-48f5-b2d5-213d5c26d0be" elementFormDefault="qualified">
    <xsd:import namespace="http://schemas.microsoft.com/office/2006/documentManagement/types"/>
    <xsd:import namespace="http://schemas.microsoft.com/office/infopath/2007/PartnerControls"/>
    <xsd:element name="Categorie" ma:index="9" nillable="true" ma:displayName="Categorie" ma:internalName="Categorie">
      <xsd:simpleType>
        <xsd:restriction base="dms:Text">
          <xsd:maxLength value="255"/>
        </xsd:restriction>
      </xsd:simpleType>
    </xsd:element>
    <xsd:element name="Subcategorie" ma:index="10" nillable="true" ma:displayName="Subcategorie" ma:internalName="Subcategori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2C376E-EF7B-4045-98CF-B6D55227730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cec6ada-32e9-44c8-bccf-680d31a046e5"/>
    <ds:schemaRef ds:uri="http://purl.org/dc/elements/1.1/"/>
    <ds:schemaRef ds:uri="http://schemas.microsoft.com/office/2006/metadata/properties"/>
    <ds:schemaRef ds:uri="37e1b0a6-09f1-48f5-b2d5-213d5c26d0b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146C8C-3B7C-4F57-8F9E-6C5E5FFF30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F188C1-685E-4729-A313-F86FDACF88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ec6ada-32e9-44c8-bccf-680d31a046e5"/>
    <ds:schemaRef ds:uri="37e1b0a6-09f1-48f5-b2d5-213d5c26d0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GZA_sjabloon</Template>
  <TotalTime>666</TotalTime>
  <Words>2990</Words>
  <Application>Microsoft Office PowerPoint</Application>
  <PresentationFormat>Diavoorstelling (4:3)</PresentationFormat>
  <Paragraphs>732</Paragraphs>
  <Slides>73</Slides>
  <Notes>8</Notes>
  <HiddenSlides>4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5</vt:i4>
      </vt:variant>
      <vt:variant>
        <vt:lpstr>Diatitels</vt:lpstr>
      </vt:variant>
      <vt:variant>
        <vt:i4>73</vt:i4>
      </vt:variant>
    </vt:vector>
  </HeadingPairs>
  <TitlesOfParts>
    <vt:vector size="88" baseType="lpstr">
      <vt:lpstr>ＭＳ Ｐゴシック</vt:lpstr>
      <vt:lpstr>-apple-system</vt:lpstr>
      <vt:lpstr>Arial</vt:lpstr>
      <vt:lpstr>Calibri</vt:lpstr>
      <vt:lpstr>Calibri Light</vt:lpstr>
      <vt:lpstr>Consolas</vt:lpstr>
      <vt:lpstr>Symbol</vt:lpstr>
      <vt:lpstr>Times</vt:lpstr>
      <vt:lpstr>Times New Roman</vt:lpstr>
      <vt:lpstr>Wingdings</vt:lpstr>
      <vt:lpstr>GZA_sjabloon</vt:lpstr>
      <vt:lpstr>Aangepast ontwerp</vt:lpstr>
      <vt:lpstr>Office-thema</vt:lpstr>
      <vt:lpstr>GZA_ZH_sjabloon</vt:lpstr>
      <vt:lpstr>Kantoorthema</vt:lpstr>
      <vt:lpstr>Even geduld…onze online sessie start vrijdag 30 oktober om 12:30 uur.   Je kan je alvast aanmelden, vul het formulier in door onderstaande link over te nemen of de qr-code te scannen. https://bit.ly/3jiWtJW</vt:lpstr>
      <vt:lpstr>Practopics-Plus online</vt:lpstr>
      <vt:lpstr>Het probleem van het juist meten van de bloeddruk</vt:lpstr>
      <vt:lpstr>Office BP meting</vt:lpstr>
      <vt:lpstr>Office BP meting</vt:lpstr>
      <vt:lpstr>Advies</vt:lpstr>
      <vt:lpstr>PowerPoint-presentatie</vt:lpstr>
      <vt:lpstr>Advies</vt:lpstr>
      <vt:lpstr>24 u BD-meting </vt:lpstr>
      <vt:lpstr>PowerPoint-presentatie</vt:lpstr>
      <vt:lpstr>Verschillende metingen</vt:lpstr>
      <vt:lpstr>Classificatie van hypertensie</vt:lpstr>
      <vt:lpstr>PowerPoint-presentatie</vt:lpstr>
      <vt:lpstr>… en wat gebeurt er ‘s nachts?</vt:lpstr>
      <vt:lpstr>Witte Jas Hypertensie</vt:lpstr>
      <vt:lpstr>Witte Jas  Hypertensie</vt:lpstr>
      <vt:lpstr>???</vt:lpstr>
      <vt:lpstr>Nachtelijke dipping</vt:lpstr>
      <vt:lpstr>Non-dipping profiel</vt:lpstr>
      <vt:lpstr>Reverse- dipping profiel</vt:lpstr>
      <vt:lpstr>Extreme dipping</vt:lpstr>
      <vt:lpstr>Morning surge</vt:lpstr>
      <vt:lpstr>Evaluatie van hypertensie R/</vt:lpstr>
      <vt:lpstr>Systolische / diastolische BD ‘load’</vt:lpstr>
      <vt:lpstr> beter Pulse Wave Velocity</vt:lpstr>
      <vt:lpstr>PowerPoint-presentatie</vt:lpstr>
      <vt:lpstr>Indicaties voor 24 u BD meting</vt:lpstr>
      <vt:lpstr>… bijkomende informatie</vt:lpstr>
      <vt:lpstr>Orthostatische hypotensie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Secundaire hypertensie :  wanneer aan denken ?  </vt:lpstr>
      <vt:lpstr>Casus vrouw 65j</vt:lpstr>
      <vt:lpstr>Evaluatie secundaire HT</vt:lpstr>
      <vt:lpstr>Evaluatie secundaire HT</vt:lpstr>
      <vt:lpstr>Aanknopingspunten voor secundaire HT </vt:lpstr>
      <vt:lpstr>PowerPoint-presentatie</vt:lpstr>
      <vt:lpstr>Aanknopingspunten voor secundaire HT </vt:lpstr>
      <vt:lpstr>Casus vrouw 65j</vt:lpstr>
      <vt:lpstr>Betekenis nierarteriestenose</vt:lpstr>
      <vt:lpstr>Evaluatie nierarteriestenose met angioCT/ angioMRI nodig ? </vt:lpstr>
      <vt:lpstr>Evaluatie nierarteriestenose met angioCT/ angioMRI nodig ? </vt:lpstr>
      <vt:lpstr>Casus man 37j</vt:lpstr>
      <vt:lpstr>Evaluatie secundaire HT</vt:lpstr>
      <vt:lpstr>Casus vrouw 33 j</vt:lpstr>
      <vt:lpstr>PowerPoint-presentatie</vt:lpstr>
      <vt:lpstr>Casus man 60 j </vt:lpstr>
      <vt:lpstr>PowerPoint-presentatie</vt:lpstr>
      <vt:lpstr>Conclusie : evaluatie secundaire HT</vt:lpstr>
      <vt:lpstr>PowerPoint-presentatie</vt:lpstr>
      <vt:lpstr>PowerPoint-presentatie</vt:lpstr>
      <vt:lpstr>Dank je voor je deelname; je kan een evaluatieformulier invullen door onderstaande link te over te nemen of de qr-code te scannen. https://bit.ly/3mi0W1r </vt:lpstr>
    </vt:vector>
  </TitlesOfParts>
  <Company>GasthuisZusters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Practopics-Plus online Hypertensie-eenheid</dc:title>
  <dc:creator>Henckes Manu</dc:creator>
  <cp:lastModifiedBy>Henckes Manu</cp:lastModifiedBy>
  <cp:revision>60</cp:revision>
  <dcterms:created xsi:type="dcterms:W3CDTF">2020-10-18T09:31:43Z</dcterms:created>
  <dcterms:modified xsi:type="dcterms:W3CDTF">2020-11-03T19:06:40Z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0x0101008637B56B819BB2488144A97E7B5605A7</vt:lpwstr>
  </property>
  <property fmtid="{D5CDD505-2E9C-101B-9397-08002B2CF9AE}" pid="3" name="Order">
    <vt:r8>3500</vt:r8>
  </property>
</Properties>
</file>