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58" r:id="rId5"/>
    <p:sldMasterId id="2147483690" r:id="rId6"/>
  </p:sldMasterIdLst>
  <p:notesMasterIdLst>
    <p:notesMasterId r:id="rId88"/>
  </p:notesMasterIdLst>
  <p:handoutMasterIdLst>
    <p:handoutMasterId r:id="rId89"/>
  </p:handoutMasterIdLst>
  <p:sldIdLst>
    <p:sldId id="256" r:id="rId7"/>
    <p:sldId id="260" r:id="rId8"/>
    <p:sldId id="372" r:id="rId9"/>
    <p:sldId id="316" r:id="rId10"/>
    <p:sldId id="318" r:id="rId11"/>
    <p:sldId id="261" r:id="rId12"/>
    <p:sldId id="264" r:id="rId13"/>
    <p:sldId id="267" r:id="rId14"/>
    <p:sldId id="398" r:id="rId15"/>
    <p:sldId id="268" r:id="rId16"/>
    <p:sldId id="368" r:id="rId17"/>
    <p:sldId id="321" r:id="rId18"/>
    <p:sldId id="270" r:id="rId19"/>
    <p:sldId id="322" r:id="rId20"/>
    <p:sldId id="281" r:id="rId21"/>
    <p:sldId id="365" r:id="rId22"/>
    <p:sldId id="282" r:id="rId23"/>
    <p:sldId id="328" r:id="rId24"/>
    <p:sldId id="369" r:id="rId25"/>
    <p:sldId id="377" r:id="rId26"/>
    <p:sldId id="378" r:id="rId27"/>
    <p:sldId id="379" r:id="rId28"/>
    <p:sldId id="380" r:id="rId29"/>
    <p:sldId id="381" r:id="rId30"/>
    <p:sldId id="382" r:id="rId31"/>
    <p:sldId id="383" r:id="rId32"/>
    <p:sldId id="384" r:id="rId33"/>
    <p:sldId id="385" r:id="rId34"/>
    <p:sldId id="386" r:id="rId35"/>
    <p:sldId id="387" r:id="rId36"/>
    <p:sldId id="388" r:id="rId37"/>
    <p:sldId id="389" r:id="rId38"/>
    <p:sldId id="390" r:id="rId39"/>
    <p:sldId id="391" r:id="rId40"/>
    <p:sldId id="392" r:id="rId41"/>
    <p:sldId id="308" r:id="rId42"/>
    <p:sldId id="325" r:id="rId43"/>
    <p:sldId id="327" r:id="rId44"/>
    <p:sldId id="309" r:id="rId45"/>
    <p:sldId id="306" r:id="rId46"/>
    <p:sldId id="326" r:id="rId47"/>
    <p:sldId id="329" r:id="rId48"/>
    <p:sldId id="330" r:id="rId49"/>
    <p:sldId id="331" r:id="rId50"/>
    <p:sldId id="332" r:id="rId51"/>
    <p:sldId id="333" r:id="rId52"/>
    <p:sldId id="366" r:id="rId53"/>
    <p:sldId id="337" r:id="rId54"/>
    <p:sldId id="396" r:id="rId55"/>
    <p:sldId id="286" r:id="rId56"/>
    <p:sldId id="373" r:id="rId57"/>
    <p:sldId id="287" r:id="rId58"/>
    <p:sldId id="288" r:id="rId59"/>
    <p:sldId id="289" r:id="rId60"/>
    <p:sldId id="399" r:id="rId61"/>
    <p:sldId id="311" r:id="rId62"/>
    <p:sldId id="400" r:id="rId63"/>
    <p:sldId id="401" r:id="rId64"/>
    <p:sldId id="402" r:id="rId65"/>
    <p:sldId id="403" r:id="rId66"/>
    <p:sldId id="404" r:id="rId67"/>
    <p:sldId id="405" r:id="rId68"/>
    <p:sldId id="296" r:id="rId69"/>
    <p:sldId id="297" r:id="rId70"/>
    <p:sldId id="298" r:id="rId71"/>
    <p:sldId id="341" r:id="rId72"/>
    <p:sldId id="342" r:id="rId73"/>
    <p:sldId id="343" r:id="rId74"/>
    <p:sldId id="406" r:id="rId75"/>
    <p:sldId id="347" r:id="rId76"/>
    <p:sldId id="407" r:id="rId77"/>
    <p:sldId id="408" r:id="rId78"/>
    <p:sldId id="409" r:id="rId79"/>
    <p:sldId id="410" r:id="rId80"/>
    <p:sldId id="411" r:id="rId81"/>
    <p:sldId id="359" r:id="rId82"/>
    <p:sldId id="360" r:id="rId83"/>
    <p:sldId id="397" r:id="rId84"/>
    <p:sldId id="374" r:id="rId85"/>
    <p:sldId id="345" r:id="rId86"/>
    <p:sldId id="300" r:id="rId87"/>
  </p:sldIdLst>
  <p:sldSz cx="9144000" cy="6858000" type="screen4x3"/>
  <p:notesSz cx="6797675" cy="992663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BC5E00"/>
    <a:srgbClr val="E67300"/>
    <a:srgbClr val="546D25"/>
    <a:srgbClr val="464646"/>
    <a:srgbClr val="254E9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63" autoAdjust="0"/>
    <p:restoredTop sz="82704" autoAdjust="0"/>
  </p:normalViewPr>
  <p:slideViewPr>
    <p:cSldViewPr showGuides="1">
      <p:cViewPr varScale="1">
        <p:scale>
          <a:sx n="133" d="100"/>
          <a:sy n="133" d="100"/>
        </p:scale>
        <p:origin x="288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slide" Target="slides/slide57.xml"/><Relationship Id="rId68" Type="http://schemas.openxmlformats.org/officeDocument/2006/relationships/slide" Target="slides/slide62.xml"/><Relationship Id="rId84" Type="http://schemas.openxmlformats.org/officeDocument/2006/relationships/slide" Target="slides/slide78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74" Type="http://schemas.openxmlformats.org/officeDocument/2006/relationships/slide" Target="slides/slide68.xml"/><Relationship Id="rId79" Type="http://schemas.openxmlformats.org/officeDocument/2006/relationships/slide" Target="slides/slide73.xml"/><Relationship Id="rId5" Type="http://schemas.openxmlformats.org/officeDocument/2006/relationships/slideMaster" Target="slideMasters/slideMaster2.xml"/><Relationship Id="rId90" Type="http://schemas.openxmlformats.org/officeDocument/2006/relationships/presProps" Target="presProps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slide" Target="slides/slide58.xml"/><Relationship Id="rId69" Type="http://schemas.openxmlformats.org/officeDocument/2006/relationships/slide" Target="slides/slide63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80" Type="http://schemas.openxmlformats.org/officeDocument/2006/relationships/slide" Target="slides/slide74.xml"/><Relationship Id="rId85" Type="http://schemas.openxmlformats.org/officeDocument/2006/relationships/slide" Target="slides/slide79.xml"/><Relationship Id="rId93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slide" Target="slides/slide6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slide" Target="slides/slide64.xml"/><Relationship Id="rId75" Type="http://schemas.openxmlformats.org/officeDocument/2006/relationships/slide" Target="slides/slide69.xml"/><Relationship Id="rId83" Type="http://schemas.openxmlformats.org/officeDocument/2006/relationships/slide" Target="slides/slide77.xml"/><Relationship Id="rId88" Type="http://schemas.openxmlformats.org/officeDocument/2006/relationships/notesMaster" Target="notesMasters/notesMaster1.xml"/><Relationship Id="rId9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theme" Target="theme/theme1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FDAE57-9C62-B64E-A72B-BA32DEA9957D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</dgm:pt>
    <dgm:pt modelId="{5C57D083-7548-854A-8B1C-5419144CA4CF}">
      <dgm:prSet phldrT="[Texte]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>
        <a:solidFill>
          <a:schemeClr val="tx2">
            <a:lumMod val="40000"/>
            <a:lumOff val="60000"/>
          </a:schemeClr>
        </a:soli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r>
            <a:rPr lang="fr-FR" b="1" dirty="0">
              <a:solidFill>
                <a:srgbClr val="CC6600"/>
              </a:solidFill>
              <a:latin typeface="Arial" charset="0"/>
              <a:cs typeface="+mn-cs"/>
            </a:rPr>
            <a:t>MEEST</a:t>
          </a:r>
          <a:r>
            <a:rPr lang="fr-FR" b="1" dirty="0">
              <a:solidFill>
                <a:schemeClr val="accent5">
                  <a:lumMod val="50000"/>
                </a:schemeClr>
              </a:solidFill>
              <a:latin typeface="Arial" charset="0"/>
              <a:cs typeface="+mn-cs"/>
            </a:rPr>
            <a:t> </a:t>
          </a:r>
          <a:r>
            <a:rPr lang="fr-FR" b="1" dirty="0" err="1">
              <a:solidFill>
                <a:schemeClr val="accent5">
                  <a:lumMod val="50000"/>
                </a:schemeClr>
              </a:solidFill>
              <a:latin typeface="Arial" charset="0"/>
              <a:cs typeface="+mn-cs"/>
            </a:rPr>
            <a:t>eenvoudige</a:t>
          </a:r>
          <a:r>
            <a:rPr lang="fr-FR" b="1" dirty="0">
              <a:solidFill>
                <a:schemeClr val="accent5">
                  <a:lumMod val="50000"/>
                </a:schemeClr>
              </a:solidFill>
              <a:latin typeface="Arial" charset="0"/>
              <a:cs typeface="+mn-cs"/>
            </a:rPr>
            <a:t> en </a:t>
          </a:r>
          <a:r>
            <a:rPr lang="fr-FR" b="1" dirty="0">
              <a:solidFill>
                <a:srgbClr val="CC6600"/>
              </a:solidFill>
              <a:latin typeface="Arial" charset="0"/>
              <a:cs typeface="+mn-cs"/>
            </a:rPr>
            <a:t>MEEST</a:t>
          </a:r>
          <a:r>
            <a:rPr lang="fr-FR" b="1" dirty="0">
              <a:solidFill>
                <a:schemeClr val="accent6">
                  <a:lumMod val="75000"/>
                </a:schemeClr>
              </a:solidFill>
              <a:latin typeface="Arial" charset="0"/>
              <a:cs typeface="+mn-cs"/>
            </a:rPr>
            <a:t> </a:t>
          </a:r>
          <a:r>
            <a:rPr lang="fr-FR" b="1" dirty="0" err="1">
              <a:solidFill>
                <a:schemeClr val="accent5">
                  <a:lumMod val="50000"/>
                </a:schemeClr>
              </a:solidFill>
              <a:latin typeface="Arial" charset="0"/>
              <a:cs typeface="+mn-cs"/>
            </a:rPr>
            <a:t>doeltreffende</a:t>
          </a:r>
          <a:r>
            <a:rPr lang="fr-FR" b="1" dirty="0">
              <a:solidFill>
                <a:schemeClr val="accent5">
                  <a:lumMod val="50000"/>
                </a:schemeClr>
              </a:solidFill>
              <a:latin typeface="Arial" charset="0"/>
              <a:cs typeface="+mn-cs"/>
            </a:rPr>
            <a:t> </a:t>
          </a:r>
          <a:r>
            <a:rPr lang="fr-FR" b="1" dirty="0" err="1">
              <a:solidFill>
                <a:schemeClr val="accent5">
                  <a:lumMod val="50000"/>
                </a:schemeClr>
              </a:solidFill>
              <a:latin typeface="Arial" charset="0"/>
              <a:cs typeface="+mn-cs"/>
            </a:rPr>
            <a:t>maatregel</a:t>
          </a:r>
          <a:r>
            <a:rPr lang="fr-FR" b="1" dirty="0">
              <a:solidFill>
                <a:schemeClr val="accent5">
                  <a:lumMod val="50000"/>
                </a:schemeClr>
              </a:solidFill>
              <a:latin typeface="Arial" charset="0"/>
              <a:cs typeface="+mn-cs"/>
            </a:rPr>
            <a:t> om </a:t>
          </a:r>
          <a:r>
            <a:rPr lang="fr-FR" b="1" dirty="0" err="1">
              <a:solidFill>
                <a:schemeClr val="accent5">
                  <a:lumMod val="50000"/>
                </a:schemeClr>
              </a:solidFill>
              <a:latin typeface="Arial" charset="0"/>
              <a:cs typeface="+mn-cs"/>
            </a:rPr>
            <a:t>zorginfecties</a:t>
          </a:r>
          <a:r>
            <a:rPr lang="fr-FR" b="1" dirty="0">
              <a:solidFill>
                <a:schemeClr val="accent5">
                  <a:lumMod val="50000"/>
                </a:schemeClr>
              </a:solidFill>
              <a:latin typeface="Arial" charset="0"/>
              <a:cs typeface="+mn-cs"/>
            </a:rPr>
            <a:t> te </a:t>
          </a:r>
          <a:r>
            <a:rPr lang="fr-FR" b="1" dirty="0" err="1">
              <a:solidFill>
                <a:schemeClr val="accent5">
                  <a:lumMod val="50000"/>
                </a:schemeClr>
              </a:solidFill>
              <a:latin typeface="Arial" charset="0"/>
              <a:cs typeface="+mn-cs"/>
            </a:rPr>
            <a:t>vermijden</a:t>
          </a:r>
          <a:endParaRPr lang="fr-FR" dirty="0">
            <a:solidFill>
              <a:schemeClr val="accent5">
                <a:lumMod val="50000"/>
              </a:schemeClr>
            </a:solidFill>
          </a:endParaRPr>
        </a:p>
      </dgm:t>
    </dgm:pt>
    <dgm:pt modelId="{B19C86E3-24C9-F24E-8B80-033E4AC6DDA0}" type="parTrans" cxnId="{7DD3BE73-CB95-0844-8903-2DC492827960}">
      <dgm:prSet/>
      <dgm:spPr/>
      <dgm:t>
        <a:bodyPr/>
        <a:lstStyle/>
        <a:p>
          <a:endParaRPr lang="fr-FR"/>
        </a:p>
      </dgm:t>
    </dgm:pt>
    <dgm:pt modelId="{82189D3D-FB19-3945-BF18-A40FD9D15B4E}" type="sibTrans" cxnId="{7DD3BE73-CB95-0844-8903-2DC492827960}">
      <dgm:prSet/>
      <dgm:spPr/>
      <dgm:t>
        <a:bodyPr/>
        <a:lstStyle/>
        <a:p>
          <a:endParaRPr lang="fr-FR"/>
        </a:p>
      </dgm:t>
    </dgm:pt>
    <dgm:pt modelId="{49774066-392B-5E45-AEAC-4FAF45C04264}">
      <dgm:prSet phldrT="[Texte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378136"/>
          </a:solidFill>
        </a:ln>
      </dgm:spPr>
      <dgm:t>
        <a:bodyPr/>
        <a:lstStyle/>
        <a:p>
          <a:endParaRPr lang="fr-FR" dirty="0"/>
        </a:p>
      </dgm:t>
    </dgm:pt>
    <dgm:pt modelId="{76F56F94-6C94-544E-840D-F6636B4014F3}" type="parTrans" cxnId="{8F167D1F-18B0-7F4C-92A3-8205228A5B26}">
      <dgm:prSet/>
      <dgm:spPr/>
      <dgm:t>
        <a:bodyPr/>
        <a:lstStyle/>
        <a:p>
          <a:endParaRPr lang="fr-FR"/>
        </a:p>
      </dgm:t>
    </dgm:pt>
    <dgm:pt modelId="{79B55D2A-1362-8349-B276-2C8DA9BE33EF}" type="sibTrans" cxnId="{8F167D1F-18B0-7F4C-92A3-8205228A5B26}">
      <dgm:prSet/>
      <dgm:spPr/>
      <dgm:t>
        <a:bodyPr/>
        <a:lstStyle/>
        <a:p>
          <a:endParaRPr lang="fr-FR"/>
        </a:p>
      </dgm:t>
    </dgm:pt>
    <dgm:pt modelId="{35CA3F35-C84F-BD46-9918-CEF0C14DA887}" type="pres">
      <dgm:prSet presAssocID="{58FDAE57-9C62-B64E-A72B-BA32DEA9957D}" presName="CompostProcess" presStyleCnt="0">
        <dgm:presLayoutVars>
          <dgm:dir/>
          <dgm:resizeHandles val="exact"/>
        </dgm:presLayoutVars>
      </dgm:prSet>
      <dgm:spPr/>
    </dgm:pt>
    <dgm:pt modelId="{A7D498B8-D01D-5148-9421-7D1A5E9EC83A}" type="pres">
      <dgm:prSet presAssocID="{58FDAE57-9C62-B64E-A72B-BA32DEA9957D}" presName="arrow" presStyleLbl="bgShp" presStyleIdx="0" presStyleCn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</dgm:pt>
    <dgm:pt modelId="{19233608-A79C-D546-ACA0-51CF28607AB8}" type="pres">
      <dgm:prSet presAssocID="{58FDAE57-9C62-B64E-A72B-BA32DEA9957D}" presName="linearProcess" presStyleCnt="0"/>
      <dgm:spPr/>
    </dgm:pt>
    <dgm:pt modelId="{B8296365-16D0-9B40-93F3-252477E6E282}" type="pres">
      <dgm:prSet presAssocID="{5C57D083-7548-854A-8B1C-5419144CA4CF}" presName="textNode" presStyleLbl="node1" presStyleIdx="0" presStyleCnt="2" custLinFactX="3826" custLinFactNeighborX="100000" custLinFactNeighborY="1611">
        <dgm:presLayoutVars>
          <dgm:bulletEnabled val="1"/>
        </dgm:presLayoutVars>
      </dgm:prSet>
      <dgm:spPr/>
    </dgm:pt>
    <dgm:pt modelId="{96686671-8A1C-CF41-BDD3-5FE64A92D877}" type="pres">
      <dgm:prSet presAssocID="{82189D3D-FB19-3945-BF18-A40FD9D15B4E}" presName="sibTrans" presStyleCnt="0"/>
      <dgm:spPr/>
    </dgm:pt>
    <dgm:pt modelId="{2E4AD47D-4A4A-B243-A1C7-CAE847D46EF6}" type="pres">
      <dgm:prSet presAssocID="{49774066-392B-5E45-AEAC-4FAF45C04264}" presName="textNode" presStyleLbl="node1" presStyleIdx="1" presStyleCnt="2" custLinFactX="6552" custLinFactNeighborX="100000" custLinFactNeighborY="-1771">
        <dgm:presLayoutVars>
          <dgm:bulletEnabled val="1"/>
        </dgm:presLayoutVars>
      </dgm:prSet>
      <dgm:spPr/>
    </dgm:pt>
  </dgm:ptLst>
  <dgm:cxnLst>
    <dgm:cxn modelId="{8F167D1F-18B0-7F4C-92A3-8205228A5B26}" srcId="{58FDAE57-9C62-B64E-A72B-BA32DEA9957D}" destId="{49774066-392B-5E45-AEAC-4FAF45C04264}" srcOrd="1" destOrd="0" parTransId="{76F56F94-6C94-544E-840D-F6636B4014F3}" sibTransId="{79B55D2A-1362-8349-B276-2C8DA9BE33EF}"/>
    <dgm:cxn modelId="{F1B77062-1942-41A7-8F9A-EC4BE23557D3}" type="presOf" srcId="{5C57D083-7548-854A-8B1C-5419144CA4CF}" destId="{B8296365-16D0-9B40-93F3-252477E6E282}" srcOrd="0" destOrd="0" presId="urn:microsoft.com/office/officeart/2005/8/layout/hProcess9"/>
    <dgm:cxn modelId="{7DD3BE73-CB95-0844-8903-2DC492827960}" srcId="{58FDAE57-9C62-B64E-A72B-BA32DEA9957D}" destId="{5C57D083-7548-854A-8B1C-5419144CA4CF}" srcOrd="0" destOrd="0" parTransId="{B19C86E3-24C9-F24E-8B80-033E4AC6DDA0}" sibTransId="{82189D3D-FB19-3945-BF18-A40FD9D15B4E}"/>
    <dgm:cxn modelId="{224A9488-8CB4-4FC3-B085-364667C9E678}" type="presOf" srcId="{49774066-392B-5E45-AEAC-4FAF45C04264}" destId="{2E4AD47D-4A4A-B243-A1C7-CAE847D46EF6}" srcOrd="0" destOrd="0" presId="urn:microsoft.com/office/officeart/2005/8/layout/hProcess9"/>
    <dgm:cxn modelId="{40641297-EE82-4A7E-A7BF-0F12CB8AC27C}" type="presOf" srcId="{58FDAE57-9C62-B64E-A72B-BA32DEA9957D}" destId="{35CA3F35-C84F-BD46-9918-CEF0C14DA887}" srcOrd="0" destOrd="0" presId="urn:microsoft.com/office/officeart/2005/8/layout/hProcess9"/>
    <dgm:cxn modelId="{3037ACAC-9CD8-41E9-A715-0732F883E0FD}" type="presParOf" srcId="{35CA3F35-C84F-BD46-9918-CEF0C14DA887}" destId="{A7D498B8-D01D-5148-9421-7D1A5E9EC83A}" srcOrd="0" destOrd="0" presId="urn:microsoft.com/office/officeart/2005/8/layout/hProcess9"/>
    <dgm:cxn modelId="{3A7A2C7B-89C7-4FC7-8B88-6C80EDD04B4B}" type="presParOf" srcId="{35CA3F35-C84F-BD46-9918-CEF0C14DA887}" destId="{19233608-A79C-D546-ACA0-51CF28607AB8}" srcOrd="1" destOrd="0" presId="urn:microsoft.com/office/officeart/2005/8/layout/hProcess9"/>
    <dgm:cxn modelId="{4854E1F5-D92F-49E9-B857-6942EBA19B21}" type="presParOf" srcId="{19233608-A79C-D546-ACA0-51CF28607AB8}" destId="{B8296365-16D0-9B40-93F3-252477E6E282}" srcOrd="0" destOrd="0" presId="urn:microsoft.com/office/officeart/2005/8/layout/hProcess9"/>
    <dgm:cxn modelId="{D82CBE7C-5DF9-44CA-B850-B980437C9E59}" type="presParOf" srcId="{19233608-A79C-D546-ACA0-51CF28607AB8}" destId="{96686671-8A1C-CF41-BDD3-5FE64A92D877}" srcOrd="1" destOrd="0" presId="urn:microsoft.com/office/officeart/2005/8/layout/hProcess9"/>
    <dgm:cxn modelId="{FE47FBF1-1F26-4124-8106-9B8CCB661198}" type="presParOf" srcId="{19233608-A79C-D546-ACA0-51CF28607AB8}" destId="{2E4AD47D-4A4A-B243-A1C7-CAE847D46EF6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13A1B0B-D621-47F7-B5DA-2462198802D3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BE"/>
        </a:p>
      </dgm:t>
    </dgm:pt>
    <dgm:pt modelId="{EFA3DD48-712E-4416-8010-867AC7031F6F}">
      <dgm:prSet phldrT="[Teks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nl-BE" dirty="0"/>
            <a:t> </a:t>
          </a:r>
        </a:p>
      </dgm:t>
    </dgm:pt>
    <dgm:pt modelId="{42F18791-F038-4386-B354-9F06D77BB9D1}" type="parTrans" cxnId="{0D1007E3-E61D-4FA1-8BB3-68A3F2670FD5}">
      <dgm:prSet/>
      <dgm:spPr/>
      <dgm:t>
        <a:bodyPr/>
        <a:lstStyle/>
        <a:p>
          <a:endParaRPr lang="nl-BE"/>
        </a:p>
      </dgm:t>
    </dgm:pt>
    <dgm:pt modelId="{F85AF828-B88C-47DD-8E19-CEA4ECAFADFC}" type="sibTrans" cxnId="{0D1007E3-E61D-4FA1-8BB3-68A3F2670FD5}">
      <dgm:prSet/>
      <dgm:spPr/>
      <dgm:t>
        <a:bodyPr/>
        <a:lstStyle/>
        <a:p>
          <a:endParaRPr lang="nl-BE"/>
        </a:p>
      </dgm:t>
    </dgm:pt>
    <dgm:pt modelId="{6FD3C812-5C3B-45FD-8FB2-25558BAE0005}">
      <dgm:prSet phldrT="[Tekst]" custT="1"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nl-BE" sz="1800" dirty="0"/>
        </a:p>
        <a:p>
          <a:r>
            <a:rPr lang="nl-BE" sz="1800" dirty="0"/>
            <a:t>Was je handen:</a:t>
          </a:r>
        </a:p>
        <a:p>
          <a:r>
            <a:rPr lang="nl-BE" sz="1800" dirty="0"/>
            <a:t> indien bevuild of bij C “plus” isolatie</a:t>
          </a:r>
        </a:p>
      </dgm:t>
    </dgm:pt>
    <dgm:pt modelId="{3F07786D-125D-416C-A66B-12CBD65D8CD6}" type="parTrans" cxnId="{8452D596-3150-4210-8672-FCF091C6B894}">
      <dgm:prSet/>
      <dgm:spPr/>
      <dgm:t>
        <a:bodyPr/>
        <a:lstStyle/>
        <a:p>
          <a:endParaRPr lang="nl-BE"/>
        </a:p>
      </dgm:t>
    </dgm:pt>
    <dgm:pt modelId="{024D7961-605B-43F4-B0C3-F34984CA7548}" type="sibTrans" cxnId="{8452D596-3150-4210-8672-FCF091C6B894}">
      <dgm:prSet/>
      <dgm:spPr/>
      <dgm:t>
        <a:bodyPr/>
        <a:lstStyle/>
        <a:p>
          <a:endParaRPr lang="nl-BE"/>
        </a:p>
      </dgm:t>
    </dgm:pt>
    <dgm:pt modelId="{E92D849C-05AE-423D-977B-902601818082}">
      <dgm:prSet phldrT="[Teks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nl-BE" sz="1800" dirty="0"/>
            <a:t>Op de plaats waar ik zorg toedien</a:t>
          </a:r>
        </a:p>
      </dgm:t>
    </dgm:pt>
    <dgm:pt modelId="{CD430D7C-2ED1-46EB-83E4-33D889FD87B4}" type="sibTrans" cxnId="{DDBEA418-D7D7-4130-8E8E-1BBF43FB9789}">
      <dgm:prSet/>
      <dgm:spPr/>
      <dgm:t>
        <a:bodyPr/>
        <a:lstStyle/>
        <a:p>
          <a:endParaRPr lang="nl-BE"/>
        </a:p>
      </dgm:t>
    </dgm:pt>
    <dgm:pt modelId="{51D53DEF-8B52-4A60-A87D-7C7073D6178A}" type="parTrans" cxnId="{DDBEA418-D7D7-4130-8E8E-1BBF43FB9789}">
      <dgm:prSet/>
      <dgm:spPr/>
      <dgm:t>
        <a:bodyPr/>
        <a:lstStyle/>
        <a:p>
          <a:endParaRPr lang="nl-BE"/>
        </a:p>
      </dgm:t>
    </dgm:pt>
    <dgm:pt modelId="{A3E86846-93A0-4EFA-88E3-C068CD86CB70}">
      <dgm:prSet phldrT="[Tekst]" custT="1"/>
      <dgm:spPr>
        <a:solidFill>
          <a:schemeClr val="accent1">
            <a:lumMod val="50000"/>
          </a:schemeClr>
        </a:solidFill>
      </dgm:spPr>
      <dgm:t>
        <a:bodyPr/>
        <a:lstStyle/>
        <a:p>
          <a:endParaRPr lang="nl-BE" sz="1800" dirty="0"/>
        </a:p>
        <a:p>
          <a:r>
            <a:rPr lang="nl-BE" sz="1800" dirty="0"/>
            <a:t>De basisvereisten zijn steeds in orde</a:t>
          </a:r>
        </a:p>
      </dgm:t>
    </dgm:pt>
    <dgm:pt modelId="{30183FFB-7B75-4C88-8DDD-B652A325977C}" type="sibTrans" cxnId="{7D485409-7F75-4B77-8EC9-AE9ED142B3B5}">
      <dgm:prSet/>
      <dgm:spPr/>
      <dgm:t>
        <a:bodyPr/>
        <a:lstStyle/>
        <a:p>
          <a:endParaRPr lang="nl-BE"/>
        </a:p>
      </dgm:t>
    </dgm:pt>
    <dgm:pt modelId="{B3128EE9-14E5-4CFC-AD8A-59ED024A7BFD}" type="parTrans" cxnId="{7D485409-7F75-4B77-8EC9-AE9ED142B3B5}">
      <dgm:prSet/>
      <dgm:spPr/>
      <dgm:t>
        <a:bodyPr/>
        <a:lstStyle/>
        <a:p>
          <a:endParaRPr lang="nl-BE"/>
        </a:p>
      </dgm:t>
    </dgm:pt>
    <dgm:pt modelId="{26258A69-138A-4033-B8EC-68C8E8DF741A}">
      <dgm:prSet phldrT="[Tekst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nl-BE" sz="1800" dirty="0"/>
            <a:t>Met handalcohol: </a:t>
          </a:r>
        </a:p>
        <a:p>
          <a:r>
            <a:rPr lang="nl-BE" sz="1800" dirty="0"/>
            <a:t>respecteer techniek en contacttijd</a:t>
          </a:r>
        </a:p>
      </dgm:t>
    </dgm:pt>
    <dgm:pt modelId="{C1A648F5-2824-4C98-95B7-DBE1F78F93C3}" type="sibTrans" cxnId="{4C791CEA-636D-4D53-AD98-9EC36DEA9CDB}">
      <dgm:prSet/>
      <dgm:spPr/>
      <dgm:t>
        <a:bodyPr/>
        <a:lstStyle/>
        <a:p>
          <a:endParaRPr lang="nl-BE"/>
        </a:p>
      </dgm:t>
    </dgm:pt>
    <dgm:pt modelId="{28AB4DCC-A41D-439D-97DE-B5C2383A9132}" type="parTrans" cxnId="{4C791CEA-636D-4D53-AD98-9EC36DEA9CDB}">
      <dgm:prSet/>
      <dgm:spPr/>
      <dgm:t>
        <a:bodyPr/>
        <a:lstStyle/>
        <a:p>
          <a:endParaRPr lang="nl-BE"/>
        </a:p>
      </dgm:t>
    </dgm:pt>
    <dgm:pt modelId="{F0577681-E6F7-462F-8D7B-6049948954A5}" type="pres">
      <dgm:prSet presAssocID="{A13A1B0B-D621-47F7-B5DA-2462198802D3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D1EE3F74-8223-4D70-A3F9-71D5F71E6EB8}" type="pres">
      <dgm:prSet presAssocID="{A13A1B0B-D621-47F7-B5DA-2462198802D3}" presName="matrix" presStyleCnt="0"/>
      <dgm:spPr/>
    </dgm:pt>
    <dgm:pt modelId="{3C8E9BD8-53F5-4992-BE18-A1FC03CF3EDB}" type="pres">
      <dgm:prSet presAssocID="{A13A1B0B-D621-47F7-B5DA-2462198802D3}" presName="tile1" presStyleLbl="node1" presStyleIdx="0" presStyleCnt="4" custLinFactNeighborX="512" custLinFactNeighborY="-1918"/>
      <dgm:spPr/>
    </dgm:pt>
    <dgm:pt modelId="{B68673A6-3F0E-4991-A845-EDC8E5F82114}" type="pres">
      <dgm:prSet presAssocID="{A13A1B0B-D621-47F7-B5DA-2462198802D3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0EA02BDA-D6A5-4B73-872F-4975FDCDE75D}" type="pres">
      <dgm:prSet presAssocID="{A13A1B0B-D621-47F7-B5DA-2462198802D3}" presName="tile2" presStyleLbl="node1" presStyleIdx="1" presStyleCnt="4" custLinFactNeighborX="793" custLinFactNeighborY="33"/>
      <dgm:spPr/>
    </dgm:pt>
    <dgm:pt modelId="{4656E1CA-E6D8-4147-8784-E6A4F5075CBE}" type="pres">
      <dgm:prSet presAssocID="{A13A1B0B-D621-47F7-B5DA-2462198802D3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27EA374C-BC51-433D-8A09-3981709B5ACE}" type="pres">
      <dgm:prSet presAssocID="{A13A1B0B-D621-47F7-B5DA-2462198802D3}" presName="tile3" presStyleLbl="node1" presStyleIdx="2" presStyleCnt="4"/>
      <dgm:spPr/>
    </dgm:pt>
    <dgm:pt modelId="{F718B5E1-AB18-4A35-B1E8-AB9B05D5813E}" type="pres">
      <dgm:prSet presAssocID="{A13A1B0B-D621-47F7-B5DA-2462198802D3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DEEECC58-F538-4B78-A43B-F66A77ACA65A}" type="pres">
      <dgm:prSet presAssocID="{A13A1B0B-D621-47F7-B5DA-2462198802D3}" presName="tile4" presStyleLbl="node1" presStyleIdx="3" presStyleCnt="4"/>
      <dgm:spPr/>
    </dgm:pt>
    <dgm:pt modelId="{66EB24CE-8356-43EC-A568-D6D09476E7C8}" type="pres">
      <dgm:prSet presAssocID="{A13A1B0B-D621-47F7-B5DA-2462198802D3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3F4364B6-56ED-4BDD-B3DC-D36D236043FE}" type="pres">
      <dgm:prSet presAssocID="{A13A1B0B-D621-47F7-B5DA-2462198802D3}" presName="centerTile" presStyleLbl="fgShp" presStyleIdx="0" presStyleCnt="1" custScaleX="152318" custScaleY="173346" custLinFactNeighborX="1161" custLinFactNeighborY="10870">
        <dgm:presLayoutVars>
          <dgm:chMax val="0"/>
          <dgm:chPref val="0"/>
        </dgm:presLayoutVars>
      </dgm:prSet>
      <dgm:spPr/>
    </dgm:pt>
  </dgm:ptLst>
  <dgm:cxnLst>
    <dgm:cxn modelId="{7D485409-7F75-4B77-8EC9-AE9ED142B3B5}" srcId="{EFA3DD48-712E-4416-8010-867AC7031F6F}" destId="{A3E86846-93A0-4EFA-88E3-C068CD86CB70}" srcOrd="3" destOrd="0" parTransId="{B3128EE9-14E5-4CFC-AD8A-59ED024A7BFD}" sibTransId="{30183FFB-7B75-4C88-8DDD-B652A325977C}"/>
    <dgm:cxn modelId="{6571130F-D4B5-4D14-94C9-0438417B118D}" type="presOf" srcId="{E92D849C-05AE-423D-977B-902601818082}" destId="{3C8E9BD8-53F5-4992-BE18-A1FC03CF3EDB}" srcOrd="0" destOrd="0" presId="urn:microsoft.com/office/officeart/2005/8/layout/matrix1"/>
    <dgm:cxn modelId="{DDBEA418-D7D7-4130-8E8E-1BBF43FB9789}" srcId="{EFA3DD48-712E-4416-8010-867AC7031F6F}" destId="{E92D849C-05AE-423D-977B-902601818082}" srcOrd="0" destOrd="0" parTransId="{51D53DEF-8B52-4A60-A87D-7C7073D6178A}" sibTransId="{CD430D7C-2ED1-46EB-83E4-33D889FD87B4}"/>
    <dgm:cxn modelId="{8C8FF337-AEB3-4FDA-BBCF-64780614D73A}" type="presOf" srcId="{26258A69-138A-4033-B8EC-68C8E8DF741A}" destId="{4656E1CA-E6D8-4147-8784-E6A4F5075CBE}" srcOrd="1" destOrd="0" presId="urn:microsoft.com/office/officeart/2005/8/layout/matrix1"/>
    <dgm:cxn modelId="{B711E739-DAE8-4AF8-B635-20FF1C6A1B86}" type="presOf" srcId="{E92D849C-05AE-423D-977B-902601818082}" destId="{B68673A6-3F0E-4991-A845-EDC8E5F82114}" srcOrd="1" destOrd="0" presId="urn:microsoft.com/office/officeart/2005/8/layout/matrix1"/>
    <dgm:cxn modelId="{1A8E286F-67E9-41F5-A264-69A801342658}" type="presOf" srcId="{6FD3C812-5C3B-45FD-8FB2-25558BAE0005}" destId="{27EA374C-BC51-433D-8A09-3981709B5ACE}" srcOrd="0" destOrd="0" presId="urn:microsoft.com/office/officeart/2005/8/layout/matrix1"/>
    <dgm:cxn modelId="{2F3FC077-57F4-47C5-8133-636D5170244F}" type="presOf" srcId="{A3E86846-93A0-4EFA-88E3-C068CD86CB70}" destId="{66EB24CE-8356-43EC-A568-D6D09476E7C8}" srcOrd="1" destOrd="0" presId="urn:microsoft.com/office/officeart/2005/8/layout/matrix1"/>
    <dgm:cxn modelId="{B56D7282-C118-483F-A966-1A61D5C7CEA5}" type="presOf" srcId="{EFA3DD48-712E-4416-8010-867AC7031F6F}" destId="{3F4364B6-56ED-4BDD-B3DC-D36D236043FE}" srcOrd="0" destOrd="0" presId="urn:microsoft.com/office/officeart/2005/8/layout/matrix1"/>
    <dgm:cxn modelId="{1E67D485-649D-454B-9281-3E89227B3083}" type="presOf" srcId="{A13A1B0B-D621-47F7-B5DA-2462198802D3}" destId="{F0577681-E6F7-462F-8D7B-6049948954A5}" srcOrd="0" destOrd="0" presId="urn:microsoft.com/office/officeart/2005/8/layout/matrix1"/>
    <dgm:cxn modelId="{B5B68590-B428-4136-B35F-500BC5DC5B81}" type="presOf" srcId="{6FD3C812-5C3B-45FD-8FB2-25558BAE0005}" destId="{F718B5E1-AB18-4A35-B1E8-AB9B05D5813E}" srcOrd="1" destOrd="0" presId="urn:microsoft.com/office/officeart/2005/8/layout/matrix1"/>
    <dgm:cxn modelId="{8452D596-3150-4210-8672-FCF091C6B894}" srcId="{EFA3DD48-712E-4416-8010-867AC7031F6F}" destId="{6FD3C812-5C3B-45FD-8FB2-25558BAE0005}" srcOrd="2" destOrd="0" parTransId="{3F07786D-125D-416C-A66B-12CBD65D8CD6}" sibTransId="{024D7961-605B-43F4-B0C3-F34984CA7548}"/>
    <dgm:cxn modelId="{5E0A5AB2-53C7-4BC9-ADF8-AF445AA91F47}" type="presOf" srcId="{26258A69-138A-4033-B8EC-68C8E8DF741A}" destId="{0EA02BDA-D6A5-4B73-872F-4975FDCDE75D}" srcOrd="0" destOrd="0" presId="urn:microsoft.com/office/officeart/2005/8/layout/matrix1"/>
    <dgm:cxn modelId="{542EC0C0-D62E-43C8-82AB-3228EBAEE771}" type="presOf" srcId="{A3E86846-93A0-4EFA-88E3-C068CD86CB70}" destId="{DEEECC58-F538-4B78-A43B-F66A77ACA65A}" srcOrd="0" destOrd="0" presId="urn:microsoft.com/office/officeart/2005/8/layout/matrix1"/>
    <dgm:cxn modelId="{0D1007E3-E61D-4FA1-8BB3-68A3F2670FD5}" srcId="{A13A1B0B-D621-47F7-B5DA-2462198802D3}" destId="{EFA3DD48-712E-4416-8010-867AC7031F6F}" srcOrd="0" destOrd="0" parTransId="{42F18791-F038-4386-B354-9F06D77BB9D1}" sibTransId="{F85AF828-B88C-47DD-8E19-CEA4ECAFADFC}"/>
    <dgm:cxn modelId="{4C791CEA-636D-4D53-AD98-9EC36DEA9CDB}" srcId="{EFA3DD48-712E-4416-8010-867AC7031F6F}" destId="{26258A69-138A-4033-B8EC-68C8E8DF741A}" srcOrd="1" destOrd="0" parTransId="{28AB4DCC-A41D-439D-97DE-B5C2383A9132}" sibTransId="{C1A648F5-2824-4C98-95B7-DBE1F78F93C3}"/>
    <dgm:cxn modelId="{C08F9622-D021-4F91-BB2D-5C848B7CAA42}" type="presParOf" srcId="{F0577681-E6F7-462F-8D7B-6049948954A5}" destId="{D1EE3F74-8223-4D70-A3F9-71D5F71E6EB8}" srcOrd="0" destOrd="0" presId="urn:microsoft.com/office/officeart/2005/8/layout/matrix1"/>
    <dgm:cxn modelId="{DDAFF26E-5341-4C35-A290-4A9E4F08EB1D}" type="presParOf" srcId="{D1EE3F74-8223-4D70-A3F9-71D5F71E6EB8}" destId="{3C8E9BD8-53F5-4992-BE18-A1FC03CF3EDB}" srcOrd="0" destOrd="0" presId="urn:microsoft.com/office/officeart/2005/8/layout/matrix1"/>
    <dgm:cxn modelId="{2B2B00EC-A31E-49AC-851C-E761B6E88DB4}" type="presParOf" srcId="{D1EE3F74-8223-4D70-A3F9-71D5F71E6EB8}" destId="{B68673A6-3F0E-4991-A845-EDC8E5F82114}" srcOrd="1" destOrd="0" presId="urn:microsoft.com/office/officeart/2005/8/layout/matrix1"/>
    <dgm:cxn modelId="{F2A0AE18-9DCB-43DD-983F-A8B6D5F46F7C}" type="presParOf" srcId="{D1EE3F74-8223-4D70-A3F9-71D5F71E6EB8}" destId="{0EA02BDA-D6A5-4B73-872F-4975FDCDE75D}" srcOrd="2" destOrd="0" presId="urn:microsoft.com/office/officeart/2005/8/layout/matrix1"/>
    <dgm:cxn modelId="{DD6573DD-A6C7-4D31-8B19-A028259B3454}" type="presParOf" srcId="{D1EE3F74-8223-4D70-A3F9-71D5F71E6EB8}" destId="{4656E1CA-E6D8-4147-8784-E6A4F5075CBE}" srcOrd="3" destOrd="0" presId="urn:microsoft.com/office/officeart/2005/8/layout/matrix1"/>
    <dgm:cxn modelId="{0D842790-148E-4D56-ABBD-EFEFE6FAB68C}" type="presParOf" srcId="{D1EE3F74-8223-4D70-A3F9-71D5F71E6EB8}" destId="{27EA374C-BC51-433D-8A09-3981709B5ACE}" srcOrd="4" destOrd="0" presId="urn:microsoft.com/office/officeart/2005/8/layout/matrix1"/>
    <dgm:cxn modelId="{C0ABA6BB-7C75-4C7A-AF27-C9D502423F01}" type="presParOf" srcId="{D1EE3F74-8223-4D70-A3F9-71D5F71E6EB8}" destId="{F718B5E1-AB18-4A35-B1E8-AB9B05D5813E}" srcOrd="5" destOrd="0" presId="urn:microsoft.com/office/officeart/2005/8/layout/matrix1"/>
    <dgm:cxn modelId="{BAD8AD8A-56F7-4B7F-B865-DC6D66DE7211}" type="presParOf" srcId="{D1EE3F74-8223-4D70-A3F9-71D5F71E6EB8}" destId="{DEEECC58-F538-4B78-A43B-F66A77ACA65A}" srcOrd="6" destOrd="0" presId="urn:microsoft.com/office/officeart/2005/8/layout/matrix1"/>
    <dgm:cxn modelId="{9978C8BC-BE1B-4464-BED2-FBDB776EEF1B}" type="presParOf" srcId="{D1EE3F74-8223-4D70-A3F9-71D5F71E6EB8}" destId="{66EB24CE-8356-43EC-A568-D6D09476E7C8}" srcOrd="7" destOrd="0" presId="urn:microsoft.com/office/officeart/2005/8/layout/matrix1"/>
    <dgm:cxn modelId="{AC6E6A2A-41A4-420D-878D-AAE192CC6F11}" type="presParOf" srcId="{F0577681-E6F7-462F-8D7B-6049948954A5}" destId="{3F4364B6-56ED-4BDD-B3DC-D36D236043FE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D498B8-D01D-5148-9421-7D1A5E9EC83A}">
      <dsp:nvSpPr>
        <dsp:cNvPr id="0" name=""/>
        <dsp:cNvSpPr/>
      </dsp:nvSpPr>
      <dsp:spPr>
        <a:xfrm>
          <a:off x="478512" y="0"/>
          <a:ext cx="5423138" cy="5323115"/>
        </a:xfrm>
        <a:prstGeom prst="rightArrow">
          <a:avLst/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</dsp:sp>
    <dsp:sp modelId="{B8296365-16D0-9B40-93F3-252477E6E282}">
      <dsp:nvSpPr>
        <dsp:cNvPr id="0" name=""/>
        <dsp:cNvSpPr/>
      </dsp:nvSpPr>
      <dsp:spPr>
        <a:xfrm>
          <a:off x="353258" y="1631236"/>
          <a:ext cx="3030577" cy="2129246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9525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b="1" kern="1200" dirty="0">
              <a:solidFill>
                <a:srgbClr val="CC6600"/>
              </a:solidFill>
              <a:latin typeface="Arial" charset="0"/>
              <a:cs typeface="+mn-cs"/>
            </a:rPr>
            <a:t>MEEST</a:t>
          </a:r>
          <a:r>
            <a:rPr lang="fr-FR" sz="2200" b="1" kern="1200" dirty="0">
              <a:solidFill>
                <a:schemeClr val="accent5">
                  <a:lumMod val="50000"/>
                </a:schemeClr>
              </a:solidFill>
              <a:latin typeface="Arial" charset="0"/>
              <a:cs typeface="+mn-cs"/>
            </a:rPr>
            <a:t> </a:t>
          </a:r>
          <a:r>
            <a:rPr lang="fr-FR" sz="2200" b="1" kern="1200" dirty="0" err="1">
              <a:solidFill>
                <a:schemeClr val="accent5">
                  <a:lumMod val="50000"/>
                </a:schemeClr>
              </a:solidFill>
              <a:latin typeface="Arial" charset="0"/>
              <a:cs typeface="+mn-cs"/>
            </a:rPr>
            <a:t>eenvoudige</a:t>
          </a:r>
          <a:r>
            <a:rPr lang="fr-FR" sz="2200" b="1" kern="1200" dirty="0">
              <a:solidFill>
                <a:schemeClr val="accent5">
                  <a:lumMod val="50000"/>
                </a:schemeClr>
              </a:solidFill>
              <a:latin typeface="Arial" charset="0"/>
              <a:cs typeface="+mn-cs"/>
            </a:rPr>
            <a:t> en </a:t>
          </a:r>
          <a:r>
            <a:rPr lang="fr-FR" sz="2200" b="1" kern="1200" dirty="0">
              <a:solidFill>
                <a:srgbClr val="CC6600"/>
              </a:solidFill>
              <a:latin typeface="Arial" charset="0"/>
              <a:cs typeface="+mn-cs"/>
            </a:rPr>
            <a:t>MEEST</a:t>
          </a:r>
          <a:r>
            <a:rPr lang="fr-FR" sz="2200" b="1" kern="1200" dirty="0">
              <a:solidFill>
                <a:schemeClr val="accent6">
                  <a:lumMod val="75000"/>
                </a:schemeClr>
              </a:solidFill>
              <a:latin typeface="Arial" charset="0"/>
              <a:cs typeface="+mn-cs"/>
            </a:rPr>
            <a:t> </a:t>
          </a:r>
          <a:r>
            <a:rPr lang="fr-FR" sz="2200" b="1" kern="1200" dirty="0" err="1">
              <a:solidFill>
                <a:schemeClr val="accent5">
                  <a:lumMod val="50000"/>
                </a:schemeClr>
              </a:solidFill>
              <a:latin typeface="Arial" charset="0"/>
              <a:cs typeface="+mn-cs"/>
            </a:rPr>
            <a:t>doeltreffende</a:t>
          </a:r>
          <a:r>
            <a:rPr lang="fr-FR" sz="2200" b="1" kern="1200" dirty="0">
              <a:solidFill>
                <a:schemeClr val="accent5">
                  <a:lumMod val="50000"/>
                </a:schemeClr>
              </a:solidFill>
              <a:latin typeface="Arial" charset="0"/>
              <a:cs typeface="+mn-cs"/>
            </a:rPr>
            <a:t> </a:t>
          </a:r>
          <a:r>
            <a:rPr lang="fr-FR" sz="2200" b="1" kern="1200" dirty="0" err="1">
              <a:solidFill>
                <a:schemeClr val="accent5">
                  <a:lumMod val="50000"/>
                </a:schemeClr>
              </a:solidFill>
              <a:latin typeface="Arial" charset="0"/>
              <a:cs typeface="+mn-cs"/>
            </a:rPr>
            <a:t>maatregel</a:t>
          </a:r>
          <a:r>
            <a:rPr lang="fr-FR" sz="2200" b="1" kern="1200" dirty="0">
              <a:solidFill>
                <a:schemeClr val="accent5">
                  <a:lumMod val="50000"/>
                </a:schemeClr>
              </a:solidFill>
              <a:latin typeface="Arial" charset="0"/>
              <a:cs typeface="+mn-cs"/>
            </a:rPr>
            <a:t> om </a:t>
          </a:r>
          <a:r>
            <a:rPr lang="fr-FR" sz="2200" b="1" kern="1200" dirty="0" err="1">
              <a:solidFill>
                <a:schemeClr val="accent5">
                  <a:lumMod val="50000"/>
                </a:schemeClr>
              </a:solidFill>
              <a:latin typeface="Arial" charset="0"/>
              <a:cs typeface="+mn-cs"/>
            </a:rPr>
            <a:t>zorginfecties</a:t>
          </a:r>
          <a:r>
            <a:rPr lang="fr-FR" sz="2200" b="1" kern="1200" dirty="0">
              <a:solidFill>
                <a:schemeClr val="accent5">
                  <a:lumMod val="50000"/>
                </a:schemeClr>
              </a:solidFill>
              <a:latin typeface="Arial" charset="0"/>
              <a:cs typeface="+mn-cs"/>
            </a:rPr>
            <a:t> te </a:t>
          </a:r>
          <a:r>
            <a:rPr lang="fr-FR" sz="2200" b="1" kern="1200" dirty="0" err="1">
              <a:solidFill>
                <a:schemeClr val="accent5">
                  <a:lumMod val="50000"/>
                </a:schemeClr>
              </a:solidFill>
              <a:latin typeface="Arial" charset="0"/>
              <a:cs typeface="+mn-cs"/>
            </a:rPr>
            <a:t>vermijden</a:t>
          </a:r>
          <a:endParaRPr lang="fr-FR" sz="22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457199" y="1735177"/>
        <a:ext cx="2822695" cy="1921364"/>
      </dsp:txXfrm>
    </dsp:sp>
    <dsp:sp modelId="{2E4AD47D-4A4A-B243-A1C7-CAE847D46EF6}">
      <dsp:nvSpPr>
        <dsp:cNvPr id="0" name=""/>
        <dsp:cNvSpPr/>
      </dsp:nvSpPr>
      <dsp:spPr>
        <a:xfrm>
          <a:off x="3349585" y="1559225"/>
          <a:ext cx="3030577" cy="2129246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rgbClr val="37813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2200" kern="1200" dirty="0"/>
        </a:p>
      </dsp:txBody>
      <dsp:txXfrm>
        <a:off x="3453526" y="1663166"/>
        <a:ext cx="2822695" cy="19213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8E9BD8-53F5-4992-BE18-A1FC03CF3EDB}">
      <dsp:nvSpPr>
        <dsp:cNvPr id="0" name=""/>
        <dsp:cNvSpPr/>
      </dsp:nvSpPr>
      <dsp:spPr>
        <a:xfrm rot="16200000">
          <a:off x="449900" y="-432990"/>
          <a:ext cx="2436812" cy="3302793"/>
        </a:xfrm>
        <a:prstGeom prst="round1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kern="1200" dirty="0"/>
            <a:t>Op de plaats waar ik zorg toedien</a:t>
          </a:r>
        </a:p>
      </dsp:txBody>
      <dsp:txXfrm rot="5400000">
        <a:off x="16910" y="0"/>
        <a:ext cx="3302793" cy="1827609"/>
      </dsp:txXfrm>
    </dsp:sp>
    <dsp:sp modelId="{0EA02BDA-D6A5-4B73-872F-4975FDCDE75D}">
      <dsp:nvSpPr>
        <dsp:cNvPr id="0" name=""/>
        <dsp:cNvSpPr/>
      </dsp:nvSpPr>
      <dsp:spPr>
        <a:xfrm>
          <a:off x="3302793" y="804"/>
          <a:ext cx="3302793" cy="2436812"/>
        </a:xfrm>
        <a:prstGeom prst="round1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kern="1200" dirty="0"/>
            <a:t>Met handalcohol: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kern="1200" dirty="0"/>
            <a:t>respecteer techniek en contacttijd</a:t>
          </a:r>
        </a:p>
      </dsp:txBody>
      <dsp:txXfrm>
        <a:off x="3302793" y="804"/>
        <a:ext cx="3302793" cy="1827609"/>
      </dsp:txXfrm>
    </dsp:sp>
    <dsp:sp modelId="{27EA374C-BC51-433D-8A09-3981709B5ACE}">
      <dsp:nvSpPr>
        <dsp:cNvPr id="0" name=""/>
        <dsp:cNvSpPr/>
      </dsp:nvSpPr>
      <dsp:spPr>
        <a:xfrm rot="10800000">
          <a:off x="0" y="2436812"/>
          <a:ext cx="3302793" cy="2436812"/>
        </a:xfrm>
        <a:prstGeom prst="round1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kern="1200" dirty="0"/>
            <a:t>Was je handen: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kern="1200" dirty="0"/>
            <a:t> indien bevuild of bij C “plus” isolatie</a:t>
          </a:r>
        </a:p>
      </dsp:txBody>
      <dsp:txXfrm rot="10800000">
        <a:off x="0" y="3046015"/>
        <a:ext cx="3302793" cy="1827609"/>
      </dsp:txXfrm>
    </dsp:sp>
    <dsp:sp modelId="{DEEECC58-F538-4B78-A43B-F66A77ACA65A}">
      <dsp:nvSpPr>
        <dsp:cNvPr id="0" name=""/>
        <dsp:cNvSpPr/>
      </dsp:nvSpPr>
      <dsp:spPr>
        <a:xfrm rot="5400000">
          <a:off x="3735784" y="2003822"/>
          <a:ext cx="2436812" cy="3302793"/>
        </a:xfrm>
        <a:prstGeom prst="round1Rect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1800" kern="1200" dirty="0"/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800" kern="1200" dirty="0"/>
            <a:t>De basisvereisten zijn steeds in orde</a:t>
          </a:r>
        </a:p>
      </dsp:txBody>
      <dsp:txXfrm rot="-5400000">
        <a:off x="3302793" y="3046015"/>
        <a:ext cx="3302793" cy="1827609"/>
      </dsp:txXfrm>
    </dsp:sp>
    <dsp:sp modelId="{3F4364B6-56ED-4BDD-B3DC-D36D236043FE}">
      <dsp:nvSpPr>
        <dsp:cNvPr id="0" name=""/>
        <dsp:cNvSpPr/>
      </dsp:nvSpPr>
      <dsp:spPr>
        <a:xfrm>
          <a:off x="1816576" y="1513224"/>
          <a:ext cx="3018449" cy="2112058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marL="0" lvl="0" indent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6400" kern="1200" dirty="0"/>
            <a:t> </a:t>
          </a:r>
        </a:p>
      </dsp:txBody>
      <dsp:txXfrm>
        <a:off x="1919678" y="1616326"/>
        <a:ext cx="2812245" cy="19058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25" tIns="45713" rIns="91425" bIns="4571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25" tIns="45713" rIns="91425" bIns="45713" rtlCol="0"/>
          <a:lstStyle>
            <a:lvl1pPr algn="r">
              <a:defRPr sz="1200"/>
            </a:lvl1pPr>
          </a:lstStyle>
          <a:p>
            <a:fld id="{2DC1A12C-342B-4E79-873F-5E1D51AEDE4A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25" tIns="45713" rIns="91425" bIns="4571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25" tIns="45713" rIns="91425" bIns="45713" rtlCol="0" anchor="b"/>
          <a:lstStyle>
            <a:lvl1pPr algn="r">
              <a:defRPr sz="1200"/>
            </a:lvl1pPr>
          </a:lstStyle>
          <a:p>
            <a:fld id="{BD163372-16B6-48B1-A46E-46CB5E10354A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5216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6332"/>
          </a:xfrm>
          <a:prstGeom prst="rect">
            <a:avLst/>
          </a:prstGeom>
        </p:spPr>
        <p:txBody>
          <a:bodyPr vert="horz" lIns="91425" tIns="45713" rIns="91425" bIns="45713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6332"/>
          </a:xfrm>
          <a:prstGeom prst="rect">
            <a:avLst/>
          </a:prstGeom>
        </p:spPr>
        <p:txBody>
          <a:bodyPr vert="horz" lIns="91425" tIns="45713" rIns="91425" bIns="45713" rtlCol="0"/>
          <a:lstStyle>
            <a:lvl1pPr algn="r">
              <a:defRPr sz="1200"/>
            </a:lvl1pPr>
          </a:lstStyle>
          <a:p>
            <a:fld id="{7F05BA16-4B72-4D95-9C33-E1349847288F}" type="datetimeFigureOut">
              <a:rPr lang="nl-BE" smtClean="0"/>
              <a:t>18/09/2023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5" tIns="45713" rIns="91425" bIns="45713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25" tIns="45713" rIns="91425" bIns="45713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25" tIns="45713" rIns="91425" bIns="45713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25" tIns="45713" rIns="91425" bIns="45713" rtlCol="0" anchor="b"/>
          <a:lstStyle>
            <a:lvl1pPr algn="r">
              <a:defRPr sz="1200"/>
            </a:lvl1pPr>
          </a:lstStyle>
          <a:p>
            <a:fld id="{0E4BDFFC-FC74-498B-9A21-E191318AAAA1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6848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G03 SV</a:t>
            </a:r>
          </a:p>
          <a:p>
            <a:r>
              <a:rPr lang="nl-BE" dirty="0"/>
              <a:t>E12</a:t>
            </a:r>
            <a:r>
              <a:rPr lang="nl-BE" baseline="0" dirty="0"/>
              <a:t> SV</a:t>
            </a:r>
          </a:p>
          <a:p>
            <a:r>
              <a:rPr lang="nl-BE" baseline="0" dirty="0"/>
              <a:t>G15 SA</a:t>
            </a:r>
          </a:p>
          <a:p>
            <a:r>
              <a:rPr lang="nl-BE" baseline="0" dirty="0"/>
              <a:t>C10 SA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BDFFC-FC74-498B-9A21-E191318AAAA1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695930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828" indent="-28570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12" indent="-2285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9937" indent="-2285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061" indent="-22856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186" indent="-2285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310" indent="-2285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435" indent="-2285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560" indent="-2285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F2C24AC3-3B91-45EB-B849-2128D8635F84}" type="slidenum">
              <a:rPr lang="it-IT" altLang="nl-BE"/>
              <a:pPr eaLnBrk="1" hangingPunct="1">
                <a:spcBef>
                  <a:spcPct val="0"/>
                </a:spcBef>
              </a:pPr>
              <a:t>18</a:t>
            </a:fld>
            <a:endParaRPr lang="it-IT" altLang="nl-BE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altLang="nl-BE" sz="1000">
                <a:latin typeface="Arial" panose="020B0604020202020204" pitchFamily="34" charset="0"/>
                <a:ea typeface="ＭＳ Ｐゴシック" panose="020B0600070205080204" pitchFamily="34" charset="-128"/>
              </a:rPr>
              <a:t>= handschoenen geven een vals gevoel van veiligheid! </a:t>
            </a:r>
          </a:p>
          <a:p>
            <a:pPr eaLnBrk="1" hangingPunct="1"/>
            <a:r>
              <a:rPr lang="fr-FR" altLang="nl-BE" sz="1000">
                <a:latin typeface="Arial" panose="020B0604020202020204" pitchFamily="34" charset="0"/>
                <a:ea typeface="ＭＳ Ｐゴシック" panose="020B0600070205080204" pitchFamily="34" charset="-128"/>
              </a:rPr>
              <a:t>= super veel handschoenen bevatten pinholes, warme, vochtig,.. </a:t>
            </a:r>
          </a:p>
        </p:txBody>
      </p:sp>
    </p:spTree>
    <p:extLst>
      <p:ext uri="{BB962C8B-B14F-4D97-AF65-F5344CB8AC3E}">
        <p14:creationId xmlns:p14="http://schemas.microsoft.com/office/powerpoint/2010/main" val="1172522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altLang="en-US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Probeer aanraking van het mondneusmasker te vermijden, indien wel: handhygiëne toepassen.</a:t>
            </a:r>
          </a:p>
          <a:p>
            <a:r>
              <a:rPr lang="nl-BE" altLang="en-US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Onmiddellijk te vervangen indien zichtbaar bevuild, vochtig of stuk.</a:t>
            </a:r>
          </a:p>
          <a:p>
            <a:endParaRPr lang="nl-BE" altLang="en-US" b="1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nl-BE" altLang="en-US" b="1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nl-BE" altLang="en-US" b="1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nl-BE" altLang="en-US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Richtlijnen voor </a:t>
            </a:r>
            <a:r>
              <a:rPr lang="nl-BE" altLang="en-US" b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covid</a:t>
            </a:r>
            <a:r>
              <a:rPr lang="nl-BE" altLang="en-US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 Mondneusmasker 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nl-BE" altLang="en-US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Max. 4u</a:t>
            </a:r>
            <a:r>
              <a:rPr lang="nl-BE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aaneensluitend dragen.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nl-BE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Vervangen indien </a:t>
            </a:r>
            <a:r>
              <a:rPr lang="nl-BE" altLang="en-US" b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vochtig</a:t>
            </a:r>
            <a:r>
              <a:rPr lang="nl-BE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.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nl-BE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Niet hergebruiken.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nl-BE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Ontsmet de handen na aanraking met mondneusmasker. </a:t>
            </a:r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BDFFC-FC74-498B-9A21-E191318AAAA1}" type="slidenum">
              <a:rPr lang="nl-BE" smtClean="0"/>
              <a:t>37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838152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Tijdelijke aanduiding voor notiti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nl-BE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FFP 3 = multiresistente TBC met ventiel dat alle ingeademde lucht gezuiverd wordt </a:t>
            </a:r>
          </a:p>
          <a:p>
            <a:r>
              <a:rPr lang="nl-BE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Ademhalingsventiel nooit aan patiënt geven</a:t>
            </a:r>
          </a:p>
        </p:txBody>
      </p:sp>
      <p:sp>
        <p:nvSpPr>
          <p:cNvPr id="3994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828" indent="-28570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12" indent="-2285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9937" indent="-2285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061" indent="-2285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186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310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435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560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2B8632C-E2A4-44EF-8E4D-53D7DFFFA793}" type="slidenum">
              <a:rPr lang="en-US" altLang="en-US" sz="1200"/>
              <a:pPr/>
              <a:t>38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3416203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Daarom vragen we toch aan mensen die niet gevaccineerd zijn om toch een mond neus</a:t>
            </a:r>
            <a:r>
              <a:rPr lang="nl-BE" baseline="0" dirty="0"/>
              <a:t> masker te dragen !!! 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BDFFC-FC74-498B-9A21-E191318AAAA1}" type="slidenum">
              <a:rPr lang="nl-BE" smtClean="0"/>
              <a:t>39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66946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BDFFC-FC74-498B-9A21-E191318AAAA1}" type="slidenum">
              <a:rPr lang="nl-BE" smtClean="0"/>
              <a:t>40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586579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Tijdelijke aanduiding voor notiti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  <a:p>
            <a:r>
              <a:rPr lang="nl-NL" b="1" dirty="0"/>
              <a:t>moet elke manipulatie van proper textiel met zuivere handen gebeuren </a:t>
            </a:r>
            <a:r>
              <a:rPr lang="nl-NL" dirty="0"/>
              <a:t>(HGR 9344, 2018); </a:t>
            </a:r>
          </a:p>
          <a:p>
            <a:r>
              <a:rPr lang="nl-NL" dirty="0"/>
              <a:t> moet het aantal manipulaties van het textiel tijdens de levering en de verdeling, tot een minimum worden herleid. De voorkeur gaat uit naar afgedekte karren of gesloten kasten; </a:t>
            </a:r>
          </a:p>
          <a:p>
            <a:r>
              <a:rPr lang="nl-NL" dirty="0"/>
              <a:t> moet het benodigde textiel zo dicht mogelijk bij het moment en de plaats van gebruik uitpakt worden; </a:t>
            </a:r>
          </a:p>
          <a:p>
            <a:endParaRPr lang="nl-BE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r>
              <a:rPr lang="nl-BE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Eerst reiniging, nadien pas ontsmetten: in GZA combinerende producten maar zware bevuiling steeds eerst reinigen.</a:t>
            </a:r>
          </a:p>
          <a:p>
            <a:endParaRPr lang="nl-BE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4036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828" indent="-28570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12" indent="-2285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9937" indent="-2285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061" indent="-2285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186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310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435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560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3647D34-B67D-4553-9E72-3B145D5F4E97}" type="slidenum">
              <a:rPr lang="en-US" altLang="en-US" sz="1200">
                <a:solidFill>
                  <a:srgbClr val="000000"/>
                </a:solidFill>
              </a:rPr>
              <a:pPr/>
              <a:t>42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2092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6083" name="Tijdelijke aanduiding voor notiti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BE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6084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828" indent="-28570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12" indent="-2285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9937" indent="-2285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061" indent="-2285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186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310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435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560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3575F6D-A3FC-4CFE-8E07-95E0A2E79A5B}" type="slidenum">
              <a:rPr lang="nl-BE" altLang="en-US" sz="1200"/>
              <a:pPr/>
              <a:t>43</a:t>
            </a:fld>
            <a:endParaRPr lang="nl-BE" altLang="en-US" sz="1200"/>
          </a:p>
        </p:txBody>
      </p:sp>
    </p:spTree>
    <p:extLst>
      <p:ext uri="{BB962C8B-B14F-4D97-AF65-F5344CB8AC3E}">
        <p14:creationId xmlns:p14="http://schemas.microsoft.com/office/powerpoint/2010/main" val="1988341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Tijdelijke aanduiding voor notiti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1"/>
            <a:r>
              <a:rPr lang="nl-BE" altLang="en-US" sz="2000" dirty="0">
                <a:latin typeface="Verdana 11"/>
                <a:ea typeface="Verdana 11"/>
                <a:cs typeface="Verdana 11"/>
              </a:rPr>
              <a:t>Influenzavirus: 12u tot 48u</a:t>
            </a:r>
          </a:p>
          <a:p>
            <a:pPr lvl="1"/>
            <a:r>
              <a:rPr lang="nl-BE" altLang="en-US" sz="2000" dirty="0">
                <a:latin typeface="Verdana 11"/>
                <a:ea typeface="Verdana 11"/>
                <a:cs typeface="Verdana 11"/>
              </a:rPr>
              <a:t>MRSA: 1 tot 7 dagen</a:t>
            </a:r>
          </a:p>
          <a:p>
            <a:pPr lvl="1"/>
            <a:r>
              <a:rPr lang="nl-BE" altLang="en-US" sz="2000" dirty="0">
                <a:latin typeface="Verdana 11"/>
                <a:ea typeface="Verdana 11"/>
                <a:cs typeface="Verdana 11"/>
              </a:rPr>
              <a:t>VRE: 5 dagen tot 4 maanden</a:t>
            </a:r>
          </a:p>
          <a:p>
            <a:pPr lvl="1"/>
            <a:endParaRPr lang="nl-BE" altLang="en-US" sz="2000" dirty="0">
              <a:latin typeface="Verdana 11"/>
              <a:ea typeface="Verdana 11"/>
              <a:cs typeface="Verdana 11"/>
            </a:endParaRPr>
          </a:p>
          <a:p>
            <a:pPr lvl="1"/>
            <a:r>
              <a:rPr lang="nl-BE" altLang="en-US" sz="2000" dirty="0">
                <a:latin typeface="Verdana 11"/>
                <a:ea typeface="Verdana 11"/>
                <a:cs typeface="Verdana 11"/>
              </a:rPr>
              <a:t>Horizontaal </a:t>
            </a:r>
            <a:r>
              <a:rPr lang="nl-BE" altLang="en-US" sz="2000" dirty="0" err="1">
                <a:latin typeface="Verdana 11"/>
                <a:ea typeface="Verdana 11"/>
                <a:cs typeface="Verdana 11"/>
              </a:rPr>
              <a:t>opp</a:t>
            </a:r>
            <a:r>
              <a:rPr lang="nl-BE" altLang="en-US" sz="2000" dirty="0">
                <a:latin typeface="Verdana 11"/>
                <a:ea typeface="Verdana 11"/>
                <a:cs typeface="Verdana 11"/>
              </a:rPr>
              <a:t>: vloer het meest gecontamineerde</a:t>
            </a:r>
          </a:p>
          <a:p>
            <a:pPr lvl="1"/>
            <a:r>
              <a:rPr lang="nl-BE" altLang="en-US" sz="2000" dirty="0">
                <a:latin typeface="Verdana 11"/>
                <a:ea typeface="Verdana 11"/>
                <a:cs typeface="Verdana 11"/>
              </a:rPr>
              <a:t>Let ook op voor alle waterpunten, </a:t>
            </a:r>
            <a:r>
              <a:rPr lang="nl-BE" altLang="en-US" sz="2000" dirty="0" err="1">
                <a:latin typeface="Verdana 11"/>
                <a:ea typeface="Verdana 11"/>
                <a:cs typeface="Verdana 11"/>
              </a:rPr>
              <a:t>sanitairs</a:t>
            </a:r>
            <a:r>
              <a:rPr lang="nl-BE" altLang="en-US" sz="2000" dirty="0">
                <a:latin typeface="Verdana 11"/>
                <a:ea typeface="Verdana 11"/>
                <a:cs typeface="Verdana 11"/>
              </a:rPr>
              <a:t>,…</a:t>
            </a:r>
          </a:p>
          <a:p>
            <a:endParaRPr lang="nl-BE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018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828" indent="-28570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12" indent="-2285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9937" indent="-2285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061" indent="-2285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186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310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435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560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3974CED-21BE-4565-A10A-1B613ED7BE82}" type="slidenum">
              <a:rPr lang="nl-BE" altLang="en-US" sz="1200"/>
              <a:pPr/>
              <a:t>44</a:t>
            </a:fld>
            <a:endParaRPr lang="nl-BE" altLang="en-US" sz="1200"/>
          </a:p>
        </p:txBody>
      </p:sp>
    </p:spTree>
    <p:extLst>
      <p:ext uri="{BB962C8B-B14F-4D97-AF65-F5344CB8AC3E}">
        <p14:creationId xmlns:p14="http://schemas.microsoft.com/office/powerpoint/2010/main" val="763086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Tijdelijke aanduiding voor notiti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nl-BE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Alleen bij een F isolatie</a:t>
            </a:r>
          </a:p>
        </p:txBody>
      </p:sp>
      <p:sp>
        <p:nvSpPr>
          <p:cNvPr id="58372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828" indent="-28570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12" indent="-2285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9937" indent="-2285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061" indent="-2285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186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310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435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560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AADD182-DDE9-428A-9016-0D10C762FD28}" type="slidenum">
              <a:rPr lang="nl-BE" altLang="en-US" sz="1200"/>
              <a:pPr/>
              <a:t>48</a:t>
            </a:fld>
            <a:endParaRPr lang="nl-BE" altLang="en-US" sz="1200"/>
          </a:p>
        </p:txBody>
      </p:sp>
    </p:spTree>
    <p:extLst>
      <p:ext uri="{BB962C8B-B14F-4D97-AF65-F5344CB8AC3E}">
        <p14:creationId xmlns:p14="http://schemas.microsoft.com/office/powerpoint/2010/main" val="10349137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Indien mondmasker reeds gebruikt na opzetten</a:t>
            </a:r>
            <a:r>
              <a:rPr lang="nl-BE" baseline="0" dirty="0"/>
              <a:t> </a:t>
            </a:r>
            <a:r>
              <a:rPr lang="nl-BE" baseline="0" dirty="0" err="1"/>
              <a:t>handhygiene</a:t>
            </a:r>
            <a:r>
              <a:rPr lang="nl-BE" baseline="0" dirty="0"/>
              <a:t> toepassen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BDFFC-FC74-498B-9A21-E191318AAAA1}" type="slidenum">
              <a:rPr lang="nl-BE" smtClean="0"/>
              <a:t>63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4645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Tijdelijke aanduiding voor notiti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434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828" indent="-28570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12" indent="-2285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9937" indent="-2285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061" indent="-2285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186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310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435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560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63CDB2E-8EA2-46A4-93AA-AB7BE2F2C711}" type="slidenum">
              <a:rPr lang="en-US" altLang="en-US" sz="1200"/>
              <a:pPr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7303500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Als laatste zeker</a:t>
            </a:r>
            <a:r>
              <a:rPr lang="nl-BE" baseline="0" dirty="0"/>
              <a:t> mond neus masker!!!!! </a:t>
            </a:r>
            <a:r>
              <a:rPr lang="nl-BE" baseline="0" dirty="0" err="1"/>
              <a:t>Owv</a:t>
            </a:r>
            <a:r>
              <a:rPr lang="nl-BE" baseline="0" dirty="0"/>
              <a:t> </a:t>
            </a:r>
            <a:r>
              <a:rPr lang="nl-BE" baseline="0" dirty="0" err="1"/>
              <a:t>aerosolen</a:t>
            </a:r>
            <a:r>
              <a:rPr lang="nl-BE" baseline="0" dirty="0"/>
              <a:t> </a:t>
            </a:r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BDFFC-FC74-498B-9A21-E191318AAAA1}" type="slidenum">
              <a:rPr lang="nl-BE" smtClean="0"/>
              <a:t>64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75675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nl-BE" altLang="nl-BE" dirty="0">
                <a:ea typeface="ＭＳ Ｐゴシック" pitchFamily="34" charset="-128"/>
              </a:rPr>
              <a:t>•	Kamer met en zonder SAS: het masker aantrekken en verwijderen op de gang: </a:t>
            </a:r>
          </a:p>
          <a:p>
            <a:pPr>
              <a:defRPr/>
            </a:pPr>
            <a:r>
              <a:rPr lang="nl-BE" altLang="nl-BE" dirty="0">
                <a:ea typeface="ＭＳ Ｐゴシック" pitchFamily="34" charset="-128"/>
              </a:rPr>
              <a:t>o	voor het betreden van de kamer en het SAS</a:t>
            </a:r>
          </a:p>
          <a:p>
            <a:pPr>
              <a:defRPr/>
            </a:pPr>
            <a:r>
              <a:rPr lang="nl-BE" altLang="nl-BE" dirty="0">
                <a:ea typeface="ＭＳ Ｐゴシック" pitchFamily="34" charset="-128"/>
              </a:rPr>
              <a:t>o	na het sluiten van de kamerdeur</a:t>
            </a:r>
          </a:p>
          <a:p>
            <a:pPr>
              <a:defRPr/>
            </a:pPr>
            <a:r>
              <a:rPr lang="nl-BE" altLang="nl-BE" dirty="0">
                <a:ea typeface="ＭＳ Ｐゴシック" pitchFamily="34" charset="-128"/>
              </a:rPr>
              <a:t>•	Controleer het masker op luchtlekken alvorens de isolatiekamer te betreden door krachtig uit te ademen. Indien lucht ontsnapt </a:t>
            </a:r>
            <a:r>
              <a:rPr lang="nl-BE" altLang="nl-BE" dirty="0" err="1">
                <a:ea typeface="ＭＳ Ｐゴシック" pitchFamily="34" charset="-128"/>
              </a:rPr>
              <a:t>t.h.v</a:t>
            </a:r>
            <a:r>
              <a:rPr lang="nl-BE" altLang="nl-BE" dirty="0">
                <a:ea typeface="ＭＳ Ｐゴシック" pitchFamily="34" charset="-128"/>
              </a:rPr>
              <a:t>. de neusbeugel dan moet men deze hervormen.</a:t>
            </a:r>
          </a:p>
          <a:p>
            <a:pPr>
              <a:defRPr/>
            </a:pPr>
            <a:endParaRPr lang="nl-BE" altLang="nl-BE" dirty="0">
              <a:ea typeface="ＭＳ Ｐゴシック" pitchFamily="34" charset="-128"/>
            </a:endParaRPr>
          </a:p>
        </p:txBody>
      </p:sp>
      <p:sp>
        <p:nvSpPr>
          <p:cNvPr id="57348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828" indent="-285703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2812" indent="-228563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599937" indent="-228563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061" indent="-228563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186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310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8435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5560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defRPr/>
            </a:pPr>
            <a:fld id="{33D92C75-3F93-4AE2-8E45-52692DC144ED}" type="slidenum">
              <a:rPr lang="en-US" altLang="nl-BE" sz="1200"/>
              <a:pPr>
                <a:defRPr/>
              </a:pPr>
              <a:t>65</a:t>
            </a:fld>
            <a:endParaRPr lang="en-US" altLang="nl-BE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249">
              <a:defRPr/>
            </a:pPr>
            <a:r>
              <a:rPr lang="nl-NL" dirty="0"/>
              <a:t>* Kamer met SAS: besmet materiaal wordt in de blauwe zak (niet </a:t>
            </a:r>
            <a:r>
              <a:rPr lang="nl-NL" dirty="0" err="1"/>
              <a:t>risicohoudend</a:t>
            </a:r>
            <a:r>
              <a:rPr lang="nl-NL" dirty="0"/>
              <a:t> medisch afval) in de SAS-ruimte bewaard. De blauwe zak moet in een vuilbak met deksel en voetbediening (vb. pedaalemmer/ enveloppe) bewaard worden. </a:t>
            </a:r>
          </a:p>
          <a:p>
            <a:endParaRPr lang="nl-BE" dirty="0"/>
          </a:p>
          <a:p>
            <a:pPr defTabSz="914249">
              <a:defRPr/>
            </a:pPr>
            <a:r>
              <a:rPr lang="nl-NL" dirty="0"/>
              <a:t>* Bevuild linnen moet altijd omzichtig gemanipuleerd worden. Linnen van een besmette patiënt wordt verzameld in een gele plastiek zak op de patiëntenkamer.  </a:t>
            </a:r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BDFFC-FC74-498B-9A21-E191318AAAA1}" type="slidenum">
              <a:rPr lang="nl-BE" smtClean="0"/>
              <a:t>66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197557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BDFFC-FC74-498B-9A21-E191318AAAA1}" type="slidenum">
              <a:rPr lang="nl-BE" smtClean="0"/>
              <a:t>76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53983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828" indent="-28570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2812" indent="-2285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9937" indent="-2285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061" indent="-2285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186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310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8435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5560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E245933C-B2D7-4C8B-ABA6-B30A85F556B8}" type="slidenum">
              <a:rPr lang="en-US" altLang="fr-FR" sz="1200"/>
              <a:pPr eaLnBrk="1" hangingPunct="1">
                <a:defRPr/>
              </a:pPr>
              <a:t>7</a:t>
            </a:fld>
            <a:endParaRPr lang="en-US" altLang="fr-FR" sz="120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828" indent="-28570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2812" indent="-2285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9937" indent="-2285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061" indent="-2285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186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310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8435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5560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4484A449-180B-42A8-A2BE-D07839A9E49A}" type="slidenum">
              <a:rPr lang="en-US" altLang="fr-FR" sz="1200"/>
              <a:pPr eaLnBrk="1" hangingPunct="1">
                <a:defRPr/>
              </a:pPr>
              <a:t>8</a:t>
            </a:fld>
            <a:endParaRPr lang="en-US" altLang="fr-FR" sz="120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Handen wassen = 60 sec </a:t>
            </a:r>
          </a:p>
          <a:p>
            <a:r>
              <a:rPr lang="nl-BE" dirty="0"/>
              <a:t>Handen ontsmetten = 30 sec</a:t>
            </a:r>
          </a:p>
          <a:p>
            <a:r>
              <a:rPr lang="nl-BE" dirty="0"/>
              <a:t>2 x pompen </a:t>
            </a:r>
          </a:p>
          <a:p>
            <a:r>
              <a:rPr lang="nl-NL" dirty="0"/>
              <a:t>In tegenstelling tot producten voor hygiënische handontsmetting dienen producten voor</a:t>
            </a:r>
          </a:p>
          <a:p>
            <a:r>
              <a:rPr lang="en-US" dirty="0" err="1"/>
              <a:t>chirurgische</a:t>
            </a:r>
            <a:r>
              <a:rPr lang="en-US" dirty="0"/>
              <a:t> </a:t>
            </a:r>
            <a:r>
              <a:rPr lang="en-US" dirty="0" err="1"/>
              <a:t>handontsmetting</a:t>
            </a:r>
            <a:r>
              <a:rPr lang="en-US" dirty="0"/>
              <a:t> de </a:t>
            </a:r>
            <a:r>
              <a:rPr lang="en-US" dirty="0" err="1"/>
              <a:t>transiënte</a:t>
            </a:r>
            <a:r>
              <a:rPr lang="en-US" dirty="0"/>
              <a:t> microbiota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elimineren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de </a:t>
            </a:r>
            <a:r>
              <a:rPr lang="en-US" dirty="0" err="1"/>
              <a:t>residente</a:t>
            </a:r>
            <a:r>
              <a:rPr lang="en-US" dirty="0"/>
              <a:t> microbiota</a:t>
            </a:r>
          </a:p>
          <a:p>
            <a:r>
              <a:rPr lang="nl-NL" dirty="0"/>
              <a:t>significant te reduceren aan het begin van een procedure en de microbiële vrijgave onder het</a:t>
            </a:r>
          </a:p>
          <a:p>
            <a:r>
              <a:rPr lang="nl-NL" dirty="0"/>
              <a:t>basisniveau te houden tot op het einde van de procedure. Deze producten dienen ook de groei</a:t>
            </a:r>
          </a:p>
          <a:p>
            <a:r>
              <a:rPr lang="nl-NL" dirty="0"/>
              <a:t>van micro-organismen op gehandschoende handen af te remmen.</a:t>
            </a:r>
          </a:p>
          <a:p>
            <a:r>
              <a:rPr lang="en-US" b="1" dirty="0" err="1"/>
              <a:t>Waarom</a:t>
            </a:r>
            <a:r>
              <a:rPr lang="en-US" dirty="0"/>
              <a:t>?</a:t>
            </a:r>
          </a:p>
          <a:p>
            <a:r>
              <a:rPr lang="nl-NL" dirty="0"/>
              <a:t>Verlengde reductie van </a:t>
            </a:r>
            <a:r>
              <a:rPr lang="nl-NL" dirty="0" err="1"/>
              <a:t>huidmicrobiota</a:t>
            </a:r>
            <a:r>
              <a:rPr lang="nl-NL" dirty="0"/>
              <a:t> van de handen en onderarmen van het chirurgisch</a:t>
            </a:r>
          </a:p>
          <a:p>
            <a:r>
              <a:rPr lang="en-US" dirty="0"/>
              <a:t>team.</a:t>
            </a:r>
            <a:endParaRPr lang="nl-BE" dirty="0"/>
          </a:p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4BDFFC-FC74-498B-9A21-E191318AAAA1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84511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4BDFFC-FC74-498B-9A21-E191318AAAA1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44932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Tijdelijke aanduiding voor notities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nl-BE" altLang="en-US">
                <a:latin typeface="Arial" panose="020B0604020202020204" pitchFamily="34" charset="0"/>
                <a:ea typeface="ＭＳ Ｐゴシック" panose="020B0600070205080204" pitchFamily="34" charset="-128"/>
              </a:rPr>
              <a:t>= gesloten tip en minimaal hielriem </a:t>
            </a:r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460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828" indent="-28570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12" indent="-2285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9937" indent="-2285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061" indent="-2285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186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310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435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560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7FBC14A-74FF-456D-AE82-C34A3D9BFE79}" type="slidenum">
              <a:rPr lang="en-US" altLang="en-US" sz="1200"/>
              <a:pPr/>
              <a:t>12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064799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828" indent="-28570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2812" indent="-2285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599937" indent="-2285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061" indent="-228563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186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310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8435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5560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3D0DA8B-2691-4463-9CB0-3BA5D0C21D6F}" type="slidenum">
              <a:rPr lang="en-US" altLang="nl-BE" sz="1200"/>
              <a:pPr/>
              <a:t>14</a:t>
            </a:fld>
            <a:endParaRPr lang="en-US" altLang="nl-BE" sz="120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BE" altLang="nl-BE">
                <a:latin typeface="Arial" panose="020B0604020202020204" pitchFamily="34" charset="0"/>
                <a:ea typeface="ＭＳ Ｐゴシック" panose="020B0600070205080204" pitchFamily="34" charset="-128"/>
              </a:rPr>
              <a:t>Op deze affiche wordt de correcte techniek voor handhygiëne met handalcohol toegelicht.</a:t>
            </a:r>
            <a:endParaRPr lang="en-GB" altLang="nl-BE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7792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828" indent="-28570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2812" indent="-2285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599937" indent="-2285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061" indent="-228563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186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310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8435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5560" indent="-2285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fld id="{8050D770-2A45-417E-8142-88DFDB0BF7CA}" type="slidenum">
              <a:rPr lang="en-US" altLang="fr-FR" sz="1200"/>
              <a:pPr eaLnBrk="1" hangingPunct="1">
                <a:defRPr/>
              </a:pPr>
              <a:t>17</a:t>
            </a:fld>
            <a:endParaRPr lang="en-US" altLang="fr-FR" sz="120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916832"/>
            <a:ext cx="7772400" cy="866527"/>
          </a:xfrm>
        </p:spPr>
        <p:txBody>
          <a:bodyPr/>
          <a:lstStyle>
            <a:lvl1pPr algn="r">
              <a:defRPr>
                <a:solidFill>
                  <a:srgbClr val="546D2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683568" y="2783359"/>
            <a:ext cx="7776864" cy="792088"/>
          </a:xfrm>
        </p:spPr>
        <p:txBody>
          <a:bodyPr/>
          <a:lstStyle>
            <a:lvl1pPr marL="0" indent="0" algn="r">
              <a:buNone/>
              <a:defRPr>
                <a:solidFill>
                  <a:srgbClr val="464646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/>
              <a:t>Klik om de ondertitelstijl te bewerken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>
          <a:xfrm>
            <a:off x="179512" y="6356350"/>
            <a:ext cx="144016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46464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52DA7CF-9A39-4F2D-9845-244388C71C45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9121840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ZH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828800" y="18288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nl-BE" altLang="nl-BE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33413" y="2538413"/>
            <a:ext cx="6729412" cy="1143000"/>
          </a:xfrm>
        </p:spPr>
        <p:txBody>
          <a:bodyPr anchor="b"/>
          <a:lstStyle>
            <a:lvl1pPr>
              <a:defRPr sz="3600"/>
            </a:lvl1pPr>
          </a:lstStyle>
          <a:p>
            <a:pPr lvl="0"/>
            <a:r>
              <a:rPr lang="en-US" altLang="nl-BE" noProof="0"/>
              <a:t>Klik om het opmaakprofiel te bewerken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33413" y="3808413"/>
            <a:ext cx="6729412" cy="1143000"/>
          </a:xfrm>
        </p:spPr>
        <p:txBody>
          <a:bodyPr/>
          <a:lstStyle>
            <a:lvl1pPr marL="0" indent="0" algn="r">
              <a:buFont typeface="Times" pitchFamily="18" charset="0"/>
              <a:buNone/>
              <a:defRPr sz="2400" b="1">
                <a:solidFill>
                  <a:srgbClr val="556B33"/>
                </a:solidFill>
              </a:defRPr>
            </a:lvl1pPr>
          </a:lstStyle>
          <a:p>
            <a:pPr lvl="0"/>
            <a:r>
              <a:rPr lang="en-US" altLang="nl-BE" noProof="0"/>
              <a:t>Klik om het opmaakprofiel van de modelondertitel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884130065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414338" y="44450"/>
            <a:ext cx="8315325" cy="59055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20092172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413" y="633413"/>
            <a:ext cx="7997825" cy="1143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33413" y="1903413"/>
            <a:ext cx="3922712" cy="380841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08525" y="1903413"/>
            <a:ext cx="3922713" cy="380841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A54EDC-837B-4F72-818D-EF4DF233A317}" type="slidenum">
              <a:rPr lang="en-US" altLang="en-US"/>
              <a:pPr>
                <a:defRPr/>
              </a:pPr>
              <a:t>‹nr.›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311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el en twee objecten bov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413" y="633413"/>
            <a:ext cx="7997825" cy="1143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633413" y="1903413"/>
            <a:ext cx="3922712" cy="182721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708525" y="1903413"/>
            <a:ext cx="3922713" cy="182721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half" idx="3"/>
          </p:nvPr>
        </p:nvSpPr>
        <p:spPr>
          <a:xfrm>
            <a:off x="633413" y="3883025"/>
            <a:ext cx="7997825" cy="18288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33413" y="6092825"/>
            <a:ext cx="1905000" cy="444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EDE857-8AA7-4C45-A1FC-7ECEE3BD5C77}" type="slidenum">
              <a:rPr lang="en-US"/>
              <a:pPr>
                <a:defRPr/>
              </a:pPr>
              <a:t>‹nr.›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9656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el, inhoud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413" y="633413"/>
            <a:ext cx="7997825" cy="1143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3413" y="1903413"/>
            <a:ext cx="3922712" cy="380841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08525" y="1903413"/>
            <a:ext cx="3922713" cy="380841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33413" y="6092825"/>
            <a:ext cx="1905000" cy="4445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6E387-BEB7-4BC3-99A5-1AC9D7295755}" type="slidenum">
              <a:rPr lang="en-US"/>
              <a:pPr>
                <a:defRPr/>
              </a:pPr>
              <a:t>‹nr.›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058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ZH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2"/>
          <p:cNvSpPr txBox="1">
            <a:spLocks noChangeArrowheads="1"/>
          </p:cNvSpPr>
          <p:nvPr/>
        </p:nvSpPr>
        <p:spPr bwMode="auto">
          <a:xfrm>
            <a:off x="1828800" y="18288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  <a:defRPr/>
            </a:pPr>
            <a:endParaRPr lang="nl-B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33413" y="2538413"/>
            <a:ext cx="6729412" cy="1143000"/>
          </a:xfrm>
        </p:spPr>
        <p:txBody>
          <a:bodyPr anchor="b"/>
          <a:lstStyle>
            <a:lvl1pPr>
              <a:defRPr sz="3600"/>
            </a:lvl1pPr>
          </a:lstStyle>
          <a:p>
            <a:pPr lvl="0"/>
            <a:r>
              <a:rPr lang="en-US" noProof="0"/>
              <a:t>Klik om het opmaakprofiel te bewerken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33413" y="3808413"/>
            <a:ext cx="6729412" cy="1143000"/>
          </a:xfrm>
        </p:spPr>
        <p:txBody>
          <a:bodyPr/>
          <a:lstStyle>
            <a:lvl1pPr marL="0" indent="0" algn="r">
              <a:buFont typeface="Times" pitchFamily="18" charset="0"/>
              <a:buNone/>
              <a:defRPr sz="2400" b="1">
                <a:solidFill>
                  <a:srgbClr val="556B33"/>
                </a:solidFill>
              </a:defRPr>
            </a:lvl1pPr>
          </a:lstStyle>
          <a:p>
            <a:pPr lvl="0"/>
            <a:r>
              <a:rPr lang="en-US" noProof="0"/>
              <a:t>Klik om het opmaakprofiel van de modelondertitel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7892035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429EB3-7783-43DF-9DBD-3081749B04A6}" type="slidenum">
              <a:rPr lang="en-US" altLang="en-US"/>
              <a:pPr/>
              <a:t>‹nr.›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650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653CDA-6565-4BD1-A8A9-96BE652C4050}" type="slidenum">
              <a:rPr lang="en-US" altLang="en-US"/>
              <a:pPr/>
              <a:t>‹nr.›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3565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3413" y="1903413"/>
            <a:ext cx="3922712" cy="3808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08525" y="1903413"/>
            <a:ext cx="3922713" cy="38084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0DBD50-21EF-470A-BE95-3C1EEC392E64}" type="slidenum">
              <a:rPr lang="en-US" altLang="en-US"/>
              <a:pPr/>
              <a:t>‹nr.›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5702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48121B-C2F1-4188-A4E8-F5F84208925E}" type="slidenum">
              <a:rPr lang="en-US" altLang="en-US"/>
              <a:pPr/>
              <a:t>‹nr.›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465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512" y="4797152"/>
            <a:ext cx="4896544" cy="566738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512" y="188640"/>
            <a:ext cx="5472608" cy="4114800"/>
          </a:xfrm>
          <a:effectLst>
            <a:reflection blurRad="6350" stA="52000" endA="300" endPos="35000" dir="5400000" sy="-100000" algn="bl" rotWithShape="0"/>
          </a:effectLst>
        </p:spPr>
        <p:txBody>
          <a:bodyPr/>
          <a:lstStyle>
            <a:lvl1pPr marL="0" indent="0">
              <a:buNone/>
              <a:defRPr sz="3200">
                <a:solidFill>
                  <a:srgbClr val="464646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512" y="5373216"/>
            <a:ext cx="4896544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179512" y="6356350"/>
            <a:ext cx="1296144" cy="365125"/>
          </a:xfrm>
          <a:prstGeom prst="rect">
            <a:avLst/>
          </a:prstGeom>
        </p:spPr>
        <p:txBody>
          <a:bodyPr/>
          <a:lstStyle/>
          <a:p>
            <a:fld id="{152DA7CF-9A39-4F2D-9845-244388C71C45}" type="slidenum">
              <a:rPr lang="nl-BE" smtClean="0"/>
              <a:t>‹nr.›</a:t>
            </a:fld>
            <a:endParaRPr lang="nl-BE" dirty="0"/>
          </a:p>
        </p:txBody>
      </p:sp>
      <p:sp>
        <p:nvSpPr>
          <p:cNvPr id="8" name="Tijdelijke aanduiding voor dianummer 5"/>
          <p:cNvSpPr txBox="1">
            <a:spLocks/>
          </p:cNvSpPr>
          <p:nvPr userDrawn="1"/>
        </p:nvSpPr>
        <p:spPr>
          <a:xfrm>
            <a:off x="179512" y="6356350"/>
            <a:ext cx="144016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rgbClr val="464646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2DA7CF-9A39-4F2D-9845-244388C71C45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183685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44E9E1-21FC-4FB7-9013-22C39090E494}" type="slidenum">
              <a:rPr lang="en-US" altLang="en-US"/>
              <a:pPr/>
              <a:t>‹nr.›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9660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D3CF77-D519-457F-9EAC-798983372B5C}" type="slidenum">
              <a:rPr lang="en-US" altLang="en-US"/>
              <a:pPr/>
              <a:t>‹nr.›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7362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E3FFFE-6377-46F6-B373-25292996D5D4}" type="slidenum">
              <a:rPr lang="en-US" altLang="en-US"/>
              <a:pPr/>
              <a:t>‹nr.›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9950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6C2047-ED5A-4C72-A6AA-AFCC9EA9DC79}" type="slidenum">
              <a:rPr lang="en-US" altLang="en-US"/>
              <a:pPr/>
              <a:t>‹nr.›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8745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5A959B-886B-4F22-BA7A-30788168EF3C}" type="slidenum">
              <a:rPr lang="en-US" altLang="en-US"/>
              <a:pPr/>
              <a:t>‹nr.›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5776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32575" y="633413"/>
            <a:ext cx="1998663" cy="5078412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33413" y="633413"/>
            <a:ext cx="5846762" cy="5078412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0658D2-695D-431F-93B7-7E7E59B0F143}" type="slidenum">
              <a:rPr lang="en-US" altLang="en-US"/>
              <a:pPr/>
              <a:t>‹nr.›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549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el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413" y="633413"/>
            <a:ext cx="7997825" cy="1143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abel 2"/>
          <p:cNvSpPr>
            <a:spLocks noGrp="1"/>
          </p:cNvSpPr>
          <p:nvPr>
            <p:ph type="tbl" idx="1"/>
          </p:nvPr>
        </p:nvSpPr>
        <p:spPr>
          <a:xfrm>
            <a:off x="633413" y="1903413"/>
            <a:ext cx="7997825" cy="3808412"/>
          </a:xfrm>
        </p:spPr>
        <p:txBody>
          <a:bodyPr/>
          <a:lstStyle/>
          <a:p>
            <a:pPr lvl="0"/>
            <a:endParaRPr lang="nl-BE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148547-4586-4DA2-816F-6ABFA3D4F9FF}" type="slidenum">
              <a:rPr lang="en-US" altLang="en-US"/>
              <a:pPr/>
              <a:t>‹nr.›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0684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413" y="633413"/>
            <a:ext cx="7997825" cy="1143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33413" y="1903413"/>
            <a:ext cx="3922712" cy="380841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08525" y="1903413"/>
            <a:ext cx="3922713" cy="380841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2831FD-877A-4271-9BB3-E3CE4EE581AD}" type="slidenum">
              <a:rPr lang="en-US" altLang="en-US"/>
              <a:pPr/>
              <a:t>‹nr.›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2294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el en twee objecten bov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413" y="633413"/>
            <a:ext cx="7997825" cy="1143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633413" y="1903413"/>
            <a:ext cx="3922712" cy="182721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708525" y="1903413"/>
            <a:ext cx="3922713" cy="182721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half" idx="3"/>
          </p:nvPr>
        </p:nvSpPr>
        <p:spPr>
          <a:xfrm>
            <a:off x="633413" y="3883025"/>
            <a:ext cx="7997825" cy="18288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136799-7650-46BE-98C1-072359631DE6}" type="slidenum">
              <a:rPr lang="en-US" altLang="en-US"/>
              <a:pPr/>
              <a:t>‹nr.›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0955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el, inhoud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413" y="633413"/>
            <a:ext cx="7997825" cy="1143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3413" y="1903413"/>
            <a:ext cx="3922712" cy="380841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08525" y="1903413"/>
            <a:ext cx="3922713" cy="380841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99BEFF-9E24-41EE-B5B7-62CB412C1E5E}" type="slidenum">
              <a:rPr lang="en-US" altLang="en-US"/>
              <a:pPr/>
              <a:t>‹nr.›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52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630181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el, tekst en illustr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413" y="633413"/>
            <a:ext cx="7997825" cy="1143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33413" y="1903413"/>
            <a:ext cx="3922712" cy="380841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llustratie 3"/>
          <p:cNvSpPr>
            <a:spLocks noGrp="1"/>
          </p:cNvSpPr>
          <p:nvPr>
            <p:ph type="clipArt" sz="half" idx="2"/>
          </p:nvPr>
        </p:nvSpPr>
        <p:spPr>
          <a:xfrm>
            <a:off x="4708525" y="1903413"/>
            <a:ext cx="3922713" cy="3808412"/>
          </a:xfrm>
        </p:spPr>
        <p:txBody>
          <a:bodyPr/>
          <a:lstStyle/>
          <a:p>
            <a:pPr lvl="0"/>
            <a:endParaRPr lang="nl-BE" noProof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100506-4F0B-442C-BCBB-7D78F0394E05}" type="slidenum">
              <a:rPr lang="en-US" altLang="en-US"/>
              <a:pPr/>
              <a:t>‹nr.›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799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el, illustratie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413" y="633413"/>
            <a:ext cx="7997825" cy="1143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llustratie 2"/>
          <p:cNvSpPr>
            <a:spLocks noGrp="1"/>
          </p:cNvSpPr>
          <p:nvPr>
            <p:ph type="clipArt" sz="half" idx="1"/>
          </p:nvPr>
        </p:nvSpPr>
        <p:spPr>
          <a:xfrm>
            <a:off x="633413" y="1903413"/>
            <a:ext cx="3922712" cy="3808412"/>
          </a:xfrm>
        </p:spPr>
        <p:txBody>
          <a:bodyPr/>
          <a:lstStyle/>
          <a:p>
            <a:pPr lvl="0"/>
            <a:endParaRPr lang="nl-BE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708525" y="1903413"/>
            <a:ext cx="3922713" cy="3808412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4A9E-B714-41A1-A56B-08908EC94EA4}" type="slidenum">
              <a:rPr lang="en-US" altLang="en-US"/>
              <a:pPr/>
              <a:t>‹nr.›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4750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en diagram of organi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413" y="633413"/>
            <a:ext cx="7997825" cy="114300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SmartArt 2"/>
          <p:cNvSpPr>
            <a:spLocks noGrp="1"/>
          </p:cNvSpPr>
          <p:nvPr>
            <p:ph type="dgm" idx="1"/>
          </p:nvPr>
        </p:nvSpPr>
        <p:spPr>
          <a:xfrm>
            <a:off x="633413" y="1903413"/>
            <a:ext cx="7997825" cy="3808412"/>
          </a:xfrm>
        </p:spPr>
        <p:txBody>
          <a:bodyPr/>
          <a:lstStyle/>
          <a:p>
            <a:pPr lvl="0"/>
            <a:endParaRPr lang="nl-BE" noProof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5305AE-CB42-413A-99D3-05A1CD371519}" type="slidenum">
              <a:rPr lang="en-US" altLang="en-US"/>
              <a:pPr/>
              <a:t>‹nr.›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7445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414338" y="44450"/>
            <a:ext cx="8315325" cy="5905500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3290260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464646"/>
                </a:solidFill>
              </a:defRPr>
            </a:lvl1pPr>
            <a:lvl2pPr>
              <a:defRPr sz="2400">
                <a:solidFill>
                  <a:srgbClr val="464646"/>
                </a:solidFill>
              </a:defRPr>
            </a:lvl2pPr>
            <a:lvl3pPr>
              <a:defRPr sz="2000">
                <a:solidFill>
                  <a:srgbClr val="464646"/>
                </a:solidFill>
              </a:defRPr>
            </a:lvl3pPr>
            <a:lvl4pPr>
              <a:defRPr sz="1800">
                <a:solidFill>
                  <a:srgbClr val="464646"/>
                </a:solidFill>
              </a:defRPr>
            </a:lvl4pPr>
            <a:lvl5pPr>
              <a:defRPr sz="1800">
                <a:solidFill>
                  <a:srgbClr val="46464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rgbClr val="464646"/>
                </a:solidFill>
              </a:defRPr>
            </a:lvl1pPr>
            <a:lvl2pPr>
              <a:defRPr sz="2400">
                <a:solidFill>
                  <a:srgbClr val="464646"/>
                </a:solidFill>
              </a:defRPr>
            </a:lvl2pPr>
            <a:lvl3pPr>
              <a:defRPr sz="2000">
                <a:solidFill>
                  <a:srgbClr val="464646"/>
                </a:solidFill>
              </a:defRPr>
            </a:lvl3pPr>
            <a:lvl4pPr>
              <a:defRPr sz="1800">
                <a:solidFill>
                  <a:srgbClr val="464646"/>
                </a:solidFill>
              </a:defRPr>
            </a:lvl4pPr>
            <a:lvl5pPr>
              <a:defRPr sz="1800">
                <a:solidFill>
                  <a:srgbClr val="46464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70948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51150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598346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17D0FAD-8B53-4CFF-B5C1-A3F088CE035B}" type="datetimeFigureOut">
              <a:rPr lang="nl-BE" smtClean="0"/>
              <a:t>18/09/2023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3205535-F5C3-413B-B3EB-C5A1598F00C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332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4042951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2485138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4.jpeg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228600" y="17099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51520" y="3429000"/>
            <a:ext cx="7056784" cy="272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79512" y="6356350"/>
            <a:ext cx="144016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464646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152DA7CF-9A39-4F2D-9845-244388C71C45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69636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</p:sldLayoutIdLst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rgbClr val="546D25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464646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rgbClr val="464646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464646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464646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464646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9014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89" r:id="rId10"/>
    <p:sldLayoutId id="2147483710" r:id="rId11"/>
    <p:sldLayoutId id="2147483711" r:id="rId12"/>
  </p:sldLayoutIdLst>
  <p:txStyles>
    <p:titleStyle>
      <a:lvl1pPr algn="r" defTabSz="914400" rtl="0" eaLnBrk="1" latinLnBrk="0" hangingPunct="1">
        <a:spcBef>
          <a:spcPct val="0"/>
        </a:spcBef>
        <a:buNone/>
        <a:defRPr sz="4400" kern="1200">
          <a:solidFill>
            <a:srgbClr val="546D25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464646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rgbClr val="464646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464646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464646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464646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ZH1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33413" y="633413"/>
            <a:ext cx="79978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/>
              <a:t>Klik om het opmaakprofiel te bewerken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3413" y="1903413"/>
            <a:ext cx="7997825" cy="380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/>
              <a:t>Klik om de opmaakprofielen van de modeltekst te bewerken</a:t>
            </a:r>
          </a:p>
          <a:p>
            <a:pPr lvl="1"/>
            <a:r>
              <a:rPr lang="en-US" altLang="nl-BE"/>
              <a:t>Tweede niveau</a:t>
            </a:r>
          </a:p>
          <a:p>
            <a:pPr lvl="2"/>
            <a:r>
              <a:rPr lang="en-US" altLang="nl-BE"/>
              <a:t>Derde niveau</a:t>
            </a:r>
          </a:p>
          <a:p>
            <a:pPr lvl="3"/>
            <a:r>
              <a:rPr lang="en-US" altLang="nl-BE"/>
              <a:t>Vierde niveau</a:t>
            </a:r>
          </a:p>
          <a:p>
            <a:pPr lvl="4"/>
            <a:r>
              <a:rPr lang="en-US" altLang="nl-BE"/>
              <a:t>Vijfde niveau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33413" y="6092825"/>
            <a:ext cx="19050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bg1"/>
                </a:solidFill>
              </a:defRPr>
            </a:lvl1pPr>
          </a:lstStyle>
          <a:p>
            <a:fld id="{BBEB730C-82D7-4DCB-B3BA-190BC0107EAF}" type="slidenum">
              <a:rPr lang="en-US" altLang="en-US"/>
              <a:pPr/>
              <a:t>‹nr.›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4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</p:sldLayoutIdLst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556B33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556B33"/>
          </a:solidFill>
          <a:latin typeface="Arial" charset="0"/>
          <a:ea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556B33"/>
          </a:solidFill>
          <a:latin typeface="Arial" charset="0"/>
          <a:ea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556B33"/>
          </a:solidFill>
          <a:latin typeface="Arial" charset="0"/>
          <a:ea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556B33"/>
          </a:solidFill>
          <a:latin typeface="Arial" charset="0"/>
          <a:ea typeface="ＭＳ Ｐゴシック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4000" b="1">
          <a:solidFill>
            <a:srgbClr val="556B33"/>
          </a:solidFill>
          <a:latin typeface="Arial" charset="0"/>
          <a:ea typeface="ＭＳ Ｐゴシック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4000" b="1">
          <a:solidFill>
            <a:srgbClr val="556B33"/>
          </a:solidFill>
          <a:latin typeface="Arial" charset="0"/>
          <a:ea typeface="ＭＳ Ｐゴシック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4000" b="1">
          <a:solidFill>
            <a:srgbClr val="556B33"/>
          </a:solidFill>
          <a:latin typeface="Arial" charset="0"/>
          <a:ea typeface="ＭＳ Ｐゴシック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4000" b="1">
          <a:solidFill>
            <a:srgbClr val="556B33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2800">
          <a:solidFill>
            <a:srgbClr val="262626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2400">
          <a:solidFill>
            <a:srgbClr val="4C4C4C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2000">
          <a:solidFill>
            <a:srgbClr val="737373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" panose="02020603050405020304" pitchFamily="18" charset="0"/>
        <a:buChar char="•"/>
        <a:defRPr sz="2000">
          <a:solidFill>
            <a:srgbClr val="999999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2000">
          <a:solidFill>
            <a:srgbClr val="999999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2000">
          <a:solidFill>
            <a:srgbClr val="999999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2000">
          <a:solidFill>
            <a:srgbClr val="999999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Times" pitchFamily="18" charset="0"/>
        <a:buChar char="•"/>
        <a:defRPr sz="2000">
          <a:solidFill>
            <a:srgbClr val="999999"/>
          </a:solidFill>
          <a:latin typeface="+mn-lt"/>
          <a:ea typeface="+mn-ea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google.be/url?sa=i&amp;rct=j&amp;q=&amp;esrc=s&amp;source=images&amp;cd=&amp;cad=rja&amp;uact=8&amp;ved=2ahUKEwjuhdS55p7eAhVSzaQKHUH0DyEQjRx6BAgBEAU&amp;url=https://marokkaansejurken.nl/marokkaanse-bruiloft/marokkaanse-bruid/henna-tatto/hennaya-donja&amp;psig=AOvVaw3Rzi5Y0nqqvf2HateAEtQ_&amp;ust=1540458919781136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be/url?sa=i&amp;rct=j&amp;q=&amp;esrc=s&amp;frm=1&amp;source=images&amp;cd=&amp;cad=rja&amp;docid=6z3KdX0jWmYHDM&amp;tbnid=DrPUzrPs4aaJNM:&amp;ved=&amp;url=http://www.cartoonstock.com/directory/t/toasty.asp&amp;ei=qt1nUefeBcOo0QWZ-oDQBw&amp;bvm=bv.45175338,d.d2k&amp;psig=AFQjCNFFoSkCRg0AvjRSbYemrROb9qc_3g&amp;ust=1365847850668685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google.be/url?sa=i&amp;rct=j&amp;q=&amp;esrc=s&amp;source=images&amp;cd=&amp;cad=rja&amp;uact=8&amp;ved=0ahUKEwii-pqYzNXSAhVMXhoKHQ5EBswQjRwIBw&amp;url=https://spanish.alibaba.com/product-detail/dental-supply-disposable-3-ply-medical-filter-face-mask-for-surgical-quality-products-dental-products-60230334633.html&amp;bvm=bv.149397726,d.d2s&amp;psig=AFQjCNHh6JgWz8JF2ygzNW9bLfkWf7rnjg&amp;ust=1489567083626406" TargetMode="Externa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be/url?sa=i&amp;rct=j&amp;q=&amp;esrc=s&amp;source=images&amp;cd=&amp;cad=rja&amp;uact=8&amp;ved=0ahUKEwii-pqYzNXSAhVMXhoKHQ5EBswQjRwIBw&amp;url=https://spanish.alibaba.com/product-detail/dental-supply-disposable-3-ply-medical-filter-face-mask-for-surgical-quality-products-dental-products-60230334633.html&amp;bvm=bv.149397726,d.d2s&amp;psig=AFQjCNHh6JgWz8JF2ygzNW9bLfkWf7rnjg&amp;ust=1489567083626406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rhVvXbTESQ" TargetMode="External"/><Relationship Id="rId7" Type="http://schemas.openxmlformats.org/officeDocument/2006/relationships/image" Target="../media/image7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4" Type="http://schemas.openxmlformats.org/officeDocument/2006/relationships/image" Target="../media/image72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IYDi4L6ew4" TargetMode="External"/><Relationship Id="rId7" Type="http://schemas.openxmlformats.org/officeDocument/2006/relationships/image" Target="../media/image79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gzagroup.sharepoint.com/:b:/r/sites/Ziekenhuishygiene/Coviddocumenten/Richtlijnen%20PBM/Tabel%20PBM.pdf?csf=1&amp;web=1&amp;e=u4OaeD" TargetMode="External"/><Relationship Id="rId2" Type="http://schemas.openxmlformats.org/officeDocument/2006/relationships/hyperlink" Target="https://gzagroup.sharepoint.com/sites/portaal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8.png"/><Relationship Id="rId4" Type="http://schemas.openxmlformats.org/officeDocument/2006/relationships/hyperlink" Target="https://gzagroup.sharepoint.com/:b:/r/sites/Procedureboeken/GZA_CelPreventieVeiligheidMilieu/Affiche%20afval%20COVID-diensten,%20niet-besmeurd%20afval%20in%20blauwe%20zak.pdf?csf=1&amp;web=1&amp;e=jFDVhc" TargetMode="Externa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hyperlink" Target="https://gzagroup.sharepoint.com/:b:/r/sites/Procedureboeken/GZA_Ziekenhuishygiene/COVID-19%20-%20einde%20isolatie.pdf?csf=1&amp;web=1&amp;e=HItxcn" TargetMode="External"/><Relationship Id="rId2" Type="http://schemas.openxmlformats.org/officeDocument/2006/relationships/hyperlink" Target="https://gzagroup.sharepoint.com/:b:/r/sites/Procedureboeken/GZA_Ziekenhuishygiene/Isolatie%20C+D%20COVID-19.pdf?csf=1&amp;web=1&amp;e=iyfTRa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mailto:ziekenhuishygiene@gza.be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l-BE" sz="4000" dirty="0"/>
              <a:t>Infectiepreventie binnen GZA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5800" y="2996952"/>
            <a:ext cx="7776864" cy="792088"/>
          </a:xfrm>
        </p:spPr>
        <p:txBody>
          <a:bodyPr>
            <a:normAutofit/>
          </a:bodyPr>
          <a:lstStyle/>
          <a:p>
            <a:r>
              <a:rPr lang="nl-BE" sz="2000" dirty="0"/>
              <a:t>Leerwerkplekleren</a:t>
            </a:r>
          </a:p>
          <a:p>
            <a:r>
              <a:rPr lang="nl-BE" sz="2000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684601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r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34400" cy="10668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fr-FR" altLang="nl-BE" sz="2400" dirty="0">
                <a:solidFill>
                  <a:srgbClr val="404040"/>
                </a:solidFill>
                <a:latin typeface="Tahoma" pitchFamily="34" charset="0"/>
              </a:rPr>
            </a:br>
            <a:r>
              <a:rPr lang="fr-FR" altLang="nl-BE" sz="3600" dirty="0" err="1"/>
              <a:t>Effect</a:t>
            </a:r>
            <a:r>
              <a:rPr lang="fr-FR" altLang="nl-BE" sz="3600" dirty="0"/>
              <a:t> van </a:t>
            </a:r>
            <a:r>
              <a:rPr lang="fr-FR" altLang="nl-BE" sz="3600" dirty="0" err="1"/>
              <a:t>handontsmetting</a:t>
            </a:r>
            <a:r>
              <a:rPr lang="fr-FR" altLang="nl-BE" sz="3600" dirty="0"/>
              <a:t> </a:t>
            </a:r>
            <a:br>
              <a:rPr lang="fr-FR" altLang="nl-BE" sz="3600" dirty="0"/>
            </a:br>
            <a:r>
              <a:rPr lang="fr-FR" altLang="nl-BE" sz="3600" dirty="0"/>
              <a:t>op de </a:t>
            </a:r>
            <a:r>
              <a:rPr lang="fr-FR" altLang="nl-BE" sz="3600" dirty="0" err="1"/>
              <a:t>micro-organismen</a:t>
            </a:r>
            <a:r>
              <a:rPr lang="fr-FR" altLang="nl-BE" sz="3600" dirty="0"/>
              <a:t> van de </a:t>
            </a:r>
            <a:r>
              <a:rPr lang="fr-FR" altLang="nl-BE" sz="3600" dirty="0" err="1"/>
              <a:t>huid</a:t>
            </a:r>
            <a:endParaRPr lang="fr-FR" altLang="nl-BE" sz="3600" dirty="0"/>
          </a:p>
        </p:txBody>
      </p:sp>
      <p:pic>
        <p:nvPicPr>
          <p:cNvPr id="32771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413" y="1524000"/>
            <a:ext cx="7997825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855511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jdelijke aanduiding voor dianumm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rgbClr val="26262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73737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81570A-01BF-4C03-93AF-C294FEC90CC7}" type="slidenum">
              <a:rPr kumimoji="0" lang="en-US" altLang="nl-BE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nl-BE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80" y="309673"/>
            <a:ext cx="7997825" cy="1143000"/>
          </a:xfrm>
        </p:spPr>
        <p:txBody>
          <a:bodyPr/>
          <a:lstStyle/>
          <a:p>
            <a:pPr eaLnBrk="1" hangingPunct="1"/>
            <a:r>
              <a:rPr lang="nl-NL" altLang="nl-BE" b="0" kern="1200" dirty="0">
                <a:solidFill>
                  <a:srgbClr val="546D25"/>
                </a:solidFill>
                <a:latin typeface="Arial" pitchFamily="34" charset="0"/>
                <a:cs typeface="Arial" pitchFamily="34" charset="0"/>
              </a:rPr>
              <a:t>Gebruik van handalcohol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584" y="1556792"/>
            <a:ext cx="5616575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nl-NL" altLang="nl-BE" sz="2400" dirty="0"/>
              <a:t>Antimicrobiële werkzaamheid</a:t>
            </a:r>
          </a:p>
          <a:p>
            <a:pPr marL="0" indent="0" eaLnBrk="1" hangingPunct="1">
              <a:lnSpc>
                <a:spcPct val="80000"/>
              </a:lnSpc>
              <a:buFont typeface="Times" panose="02020603050405020304" pitchFamily="18" charset="0"/>
              <a:buNone/>
              <a:defRPr/>
            </a:pPr>
            <a:endParaRPr lang="nl-NL" altLang="nl-BE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nl-BE" altLang="nl-BE" sz="2400" dirty="0"/>
              <a:t>Toegankelijker</a:t>
            </a:r>
          </a:p>
          <a:p>
            <a:pPr marL="0" indent="0" eaLnBrk="1" hangingPunct="1">
              <a:lnSpc>
                <a:spcPct val="80000"/>
              </a:lnSpc>
              <a:buFont typeface="Times" panose="02020603050405020304" pitchFamily="18" charset="0"/>
              <a:buNone/>
              <a:defRPr/>
            </a:pPr>
            <a:endParaRPr lang="nl-NL" altLang="nl-BE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nl-NL" altLang="nl-BE" sz="2400" dirty="0"/>
              <a:t>Huidvriendelijker:</a:t>
            </a:r>
            <a:r>
              <a:rPr lang="nl-NL" altLang="nl-BE" sz="2400" dirty="0">
                <a:sym typeface="Symbol" pitchFamily="18" charset="2"/>
              </a:rPr>
              <a:t> minder huidirritatie</a:t>
            </a:r>
          </a:p>
          <a:p>
            <a:pPr marL="0" indent="0" eaLnBrk="1" hangingPunct="1">
              <a:lnSpc>
                <a:spcPct val="80000"/>
              </a:lnSpc>
              <a:buFont typeface="Times" panose="02020603050405020304" pitchFamily="18" charset="0"/>
              <a:buNone/>
              <a:defRPr/>
            </a:pPr>
            <a:endParaRPr lang="nl-NL" altLang="nl-BE" sz="2400" dirty="0">
              <a:sym typeface="Symbol" pitchFamily="18" charset="2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nl-NL" altLang="nl-BE" sz="2400" dirty="0"/>
              <a:t>Snel (30sec.)</a:t>
            </a:r>
          </a:p>
          <a:p>
            <a:pPr eaLnBrk="1" hangingPunct="1">
              <a:lnSpc>
                <a:spcPct val="80000"/>
              </a:lnSpc>
              <a:defRPr/>
            </a:pPr>
            <a:endParaRPr lang="nl-NL" altLang="nl-BE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nl-NL" altLang="nl-BE" sz="2400" dirty="0"/>
              <a:t>Maar GEEN reinigend effect</a:t>
            </a:r>
          </a:p>
          <a:p>
            <a:pPr eaLnBrk="1" hangingPunct="1">
              <a:lnSpc>
                <a:spcPct val="80000"/>
              </a:lnSpc>
              <a:defRPr/>
            </a:pPr>
            <a:endParaRPr lang="nl-NL" altLang="nl-BE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nl-NL" altLang="nl-BE" sz="2400" dirty="0"/>
              <a:t>2x pompen </a:t>
            </a:r>
          </a:p>
          <a:p>
            <a:pPr eaLnBrk="1" hangingPunct="1">
              <a:lnSpc>
                <a:spcPct val="80000"/>
              </a:lnSpc>
              <a:buFont typeface="Times" panose="02020603050405020304" pitchFamily="18" charset="0"/>
              <a:buNone/>
              <a:defRPr/>
            </a:pPr>
            <a:endParaRPr lang="nl-BE" altLang="nl-BE" sz="1000" dirty="0"/>
          </a:p>
          <a:p>
            <a:pPr eaLnBrk="1" hangingPunct="1">
              <a:lnSpc>
                <a:spcPct val="80000"/>
              </a:lnSpc>
              <a:buFont typeface="Times" panose="02020603050405020304" pitchFamily="18" charset="0"/>
              <a:buNone/>
              <a:defRPr/>
            </a:pPr>
            <a:r>
              <a:rPr lang="nl-BE" altLang="nl-BE" sz="1000" dirty="0"/>
              <a:t>	</a:t>
            </a:r>
          </a:p>
          <a:p>
            <a:pPr eaLnBrk="1" hangingPunct="1">
              <a:lnSpc>
                <a:spcPct val="80000"/>
              </a:lnSpc>
              <a:buFont typeface="Times" panose="02020603050405020304" pitchFamily="18" charset="0"/>
              <a:buNone/>
              <a:defRPr/>
            </a:pPr>
            <a:endParaRPr lang="nl-BE" altLang="nl-BE" sz="1000" dirty="0"/>
          </a:p>
        </p:txBody>
      </p:sp>
      <p:sp>
        <p:nvSpPr>
          <p:cNvPr id="11269" name="AutoShape 11" descr="data:image/jpeg;base64,/9j/4AAQSkZJRgABAQAAAQABAAD/2wCEAAkGBhQQERUUExMQFRQVEBgVGRIVDxUPEhIRFhIVFBoUGB4XHyYeFxkkGhQUIS8gIygpLCwsFSo9NTIqNSY3LCkBCQoKDQwNFw4OGjUkHh0sNjQpLC4vNiwuNSwpNTUxLCwyNSs1MTU0NS8qNTAzLCkpKTU1KzU1MzQqNTQpMDUuNf/AABEIAIsALQMBIgACEQEDEQH/xAAbAAACAgMBAAAAAAAAAAAAAAADBQQGAQIHAP/EADcQAAECAwUECAUDBQAAAAAAAAEAAgMEERIhMUFxBVGBwQcTFCIyYaGxQlKDkcMGI5I0YqLh8P/EABkBAQEAAwEAAAAAAAAAAAAAAAAEAgMGAf/EACgRAAIBAgQEBwEAAAAAAAAAAAABAgMSBBEhUTEyNHETFYGRsdHwBf/aAAwDAQACEQMRAD8A7VNW7rFnzrko5Ef+xT0OPGsivmgE+0NrRIDS6JZAArW5MNmTPWsEStQRhQUSHbP7jSO5fk+8X1pkdxWP07N9SKOLSKXBlaY7qADAoC1ryw01CygPKLPnujVSlDnYlbtyAre0SRlg5uYwFqvuFB2WXH4aXZuBzO7UJ/My7XYiqFBlWtwbRAWCXdVrT5D2REGVfVoyypuRkBpFiWRVQCizb6mm73QigARVqwIrmrwagDSkSyfIpglaYQIlQgIUY946rRbRj3jqhPeBiQNTRAbFeCF2hvzM/kFntDfmb/IIe5MKjyr6V4c1GZEBwIOhBRoOf/b0PDWLidVSOlN1JP6sP3Ku0XE6qldKLayf1We7lhPlZVguop90cnuFDcsxYwOFCpEnswRu7V9qtwaxpuuGZFTfgsTuxWw21PXC0DZtQg2pGRNdxBUZ2d0LrW9S6dER/cj6Q/yLqsDPhzXKuiCFZfH0h/kXVYGfDmq6XKjk/wCn1U/T4QOLidVTek3+k+qz3crlExOqUbd2dDmG9XFbabcaVLTUYGo1WUlmmiXD1FTqxm+CZxSWjmG4OABIBpX4XEEB2orUeYR53aPWMa2yBQguNom05sNsIHy7rcN5V9i9HkscHR2+Vtrvdq1Z0dS4xfHPlaYPZqm8KR0fmeFbueefYi9E478fSH+RdPl8+HNVr9PbCgypIhNItYkvLyaA0x1Kssvnw5qiCtjkzn8ZWjWryqR4P6BRcTqoM7iNFPi4nVL59wFCSAKYk0GKzJRXPzZhkEXgNLi2la0c2voXHgoOytpuiBtT8V+dzxab9nVb9k4MZvzN3eIfZDgNhsFGdW0VrRtkCu+5aJQm5qSlpsVRqQVJxcNdybKeIcfZNZbPhzSiSeC4UIOhrknEtnw5reSgo3iOqXzzQSAQCKYG8YpjH8R1S2fN405oBMWQcLRF9PD6Hu4XLBZBHxnf4cf8b/8AaPGly4k2z5ChoBuuIqtWShBBt3gbnH3csMmbrlv+9hjs2E1pFkDDGl5uxO8p1K58OaTyZ744pxK58OazNL1NZwUdqFCiwQ7EetE5iww4XhRezt3epQCzsjd3qV7sjd3qUyMs3d6le7O3d6lAQIcBrTUD1TCSbWvBebLtrh6lTGtAFAgP/9k="/>
          <p:cNvSpPr>
            <a:spLocks noChangeAspect="1" noChangeArrowheads="1"/>
          </p:cNvSpPr>
          <p:nvPr/>
        </p:nvSpPr>
        <p:spPr bwMode="auto">
          <a:xfrm>
            <a:off x="84138" y="-642938"/>
            <a:ext cx="428625" cy="132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rgbClr val="26262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73737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altLang="nl-B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1270" name="AutoShape 13" descr="data:image/jpeg;base64,/9j/4AAQSkZJRgABAQAAAQABAAD/2wCEAAkGBhQQERUUExMQFRQVEBgVGRIVDxUPEhIRFhIVFBoUGB4XHyYeFxkkGhQUIS8gIygpLCwsFSo9NTIqNSY3LCkBCQoKDQwNFw4OGjUkHh0sNjQpLC4vNiwuNSwpNTUxLCwyNSs1MTU0NS8qNTAzLCkpKTU1KzU1MzQqNTQpMDUuNf/AABEIAIsALQMBIgACEQEDEQH/xAAbAAACAgMBAAAAAAAAAAAAAAADBQQGAQIHAP/EADcQAAECAwUECAUDBQAAAAAAAAEAAgMEERIhMUFxBVGBwQcTFCIyYaGxQlKDkcMGI5I0YqLh8P/EABkBAQEAAwEAAAAAAAAAAAAAAAAEAgMGAf/EACgRAAIBAgQEBwEAAAAAAAAAAAABAgMSBBEhUTEyNHETFYGRsdHwBf/aAAwDAQACEQMRAD8A7VNW7rFnzrko5Ef+xT0OPGsivmgE+0NrRIDS6JZAArW5MNmTPWsEStQRhQUSHbP7jSO5fk+8X1pkdxWP07N9SKOLSKXBlaY7qADAoC1ryw01CygPKLPnujVSlDnYlbtyAre0SRlg5uYwFqvuFB2WXH4aXZuBzO7UJ/My7XYiqFBlWtwbRAWCXdVrT5D2REGVfVoyypuRkBpFiWRVQCizb6mm73QigARVqwIrmrwagDSkSyfIpglaYQIlQgIUY946rRbRj3jqhPeBiQNTRAbFeCF2hvzM/kFntDfmb/IIe5MKjyr6V4c1GZEBwIOhBRoOf/b0PDWLidVSOlN1JP6sP3Ku0XE6qldKLayf1We7lhPlZVguop90cnuFDcsxYwOFCpEnswRu7V9qtwaxpuuGZFTfgsTuxWw21PXC0DZtQg2pGRNdxBUZ2d0LrW9S6dER/cj6Q/yLqsDPhzXKuiCFZfH0h/kXVYGfDmq6XKjk/wCn1U/T4QOLidVTek3+k+qz3crlExOqUbd2dDmG9XFbabcaVLTUYGo1WUlmmiXD1FTqxm+CZxSWjmG4OABIBpX4XEEB2orUeYR53aPWMa2yBQguNom05sNsIHy7rcN5V9i9HkscHR2+Vtrvdq1Z0dS4xfHPlaYPZqm8KR0fmeFbueefYi9E478fSH+RdPl8+HNVr9PbCgypIhNItYkvLyaA0x1Kssvnw5qiCtjkzn8ZWjWryqR4P6BRcTqoM7iNFPi4nVL59wFCSAKYk0GKzJRXPzZhkEXgNLi2la0c2voXHgoOytpuiBtT8V+dzxab9nVb9k4MZvzN3eIfZDgNhsFGdW0VrRtkCu+5aJQm5qSlpsVRqQVJxcNdybKeIcfZNZbPhzSiSeC4UIOhrknEtnw5reSgo3iOqXzzQSAQCKYG8YpjH8R1S2fN405oBMWQcLRF9PD6Hu4XLBZBHxnf4cf8b/8AaPGly4k2z5ChoBuuIqtWShBBt3gbnH3csMmbrlv+9hjs2E1pFkDDGl5uxO8p1K58OaTyZ744pxK58OazNL1NZwUdqFCiwQ7EetE5iww4XhRezt3epQCzsjd3qV7sjd3qUyMs3d6le7O3d6lAQIcBrTUD1TCSbWvBebLtrh6lTGtAFAgP/9k="/>
          <p:cNvSpPr>
            <a:spLocks noChangeAspect="1" noChangeArrowheads="1"/>
          </p:cNvSpPr>
          <p:nvPr/>
        </p:nvSpPr>
        <p:spPr bwMode="auto">
          <a:xfrm>
            <a:off x="236538" y="-490538"/>
            <a:ext cx="428625" cy="1323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rgbClr val="26262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73737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BE" altLang="nl-BE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988840"/>
            <a:ext cx="114300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7734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2"/>
          <p:cNvSpPr>
            <a:spLocks noGrp="1"/>
          </p:cNvSpPr>
          <p:nvPr>
            <p:ph type="title"/>
          </p:nvPr>
        </p:nvSpPr>
        <p:spPr>
          <a:xfrm>
            <a:off x="611188" y="115888"/>
            <a:ext cx="7997825" cy="1143000"/>
          </a:xfrm>
        </p:spPr>
        <p:txBody>
          <a:bodyPr/>
          <a:lstStyle/>
          <a:p>
            <a:r>
              <a:rPr lang="nl-BE" altLang="nl-BE" sz="4000" dirty="0"/>
              <a:t>Basisvereisten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>
          <a:xfrm>
            <a:off x="611188" y="1198563"/>
            <a:ext cx="7997825" cy="5326062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  <a:defRPr/>
            </a:pPr>
            <a:r>
              <a:rPr lang="nl-BE" sz="1900" kern="1200" dirty="0">
                <a:latin typeface="Verdana 11"/>
              </a:rPr>
              <a:t>Korte nagels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nl-BE" sz="1900" kern="1200" dirty="0">
                <a:solidFill>
                  <a:schemeClr val="tx1"/>
                </a:solidFill>
                <a:latin typeface="Verdana 11"/>
              </a:rPr>
              <a:t>Hoe nagaan?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nl-BE" sz="1900" kern="1200" dirty="0">
                <a:latin typeface="Verdana 11"/>
              </a:rPr>
              <a:t>Zuivere nagels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nl-BE" sz="1900" u="sng" kern="1200" dirty="0">
                <a:solidFill>
                  <a:schemeClr val="tx1"/>
                </a:solidFill>
                <a:latin typeface="Verdana 11"/>
              </a:rPr>
              <a:t>Geen henna </a:t>
            </a:r>
            <a:r>
              <a:rPr lang="nl-BE" sz="1900" kern="1200" dirty="0">
                <a:solidFill>
                  <a:schemeClr val="tx1"/>
                </a:solidFill>
                <a:latin typeface="Verdana 11"/>
              </a:rPr>
              <a:t>tot op nagels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nl-BE" sz="1900" kern="1200" dirty="0">
                <a:latin typeface="Verdana 11"/>
              </a:rPr>
              <a:t>Geen handjuwelen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nl-BE" sz="1900" kern="1200" dirty="0">
                <a:solidFill>
                  <a:schemeClr val="tx1"/>
                </a:solidFill>
                <a:latin typeface="Verdana 11"/>
              </a:rPr>
              <a:t>= ring, polshorloge, armband, </a:t>
            </a:r>
            <a:r>
              <a:rPr lang="nl-BE" sz="1900" u="sng" kern="1200" dirty="0">
                <a:solidFill>
                  <a:schemeClr val="tx1"/>
                </a:solidFill>
                <a:latin typeface="Verdana 11"/>
              </a:rPr>
              <a:t>nagelpiercing, </a:t>
            </a:r>
            <a:r>
              <a:rPr lang="nl-BE" sz="1900" kern="1200" dirty="0">
                <a:solidFill>
                  <a:schemeClr val="tx1"/>
                </a:solidFill>
                <a:latin typeface="Verdana 11"/>
              </a:rPr>
              <a:t>…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nl-BE" sz="1900" kern="1200" dirty="0">
                <a:latin typeface="Verdana 11"/>
              </a:rPr>
              <a:t>Korte mouwen </a:t>
            </a:r>
            <a:r>
              <a:rPr lang="nl-BE" sz="1900" kern="1200" dirty="0">
                <a:solidFill>
                  <a:srgbClr val="FF0000"/>
                </a:solidFill>
                <a:latin typeface="Verdana 11"/>
              </a:rPr>
              <a:t>(3/4 mouwen)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nl-BE" sz="1900" kern="1200" dirty="0">
                <a:solidFill>
                  <a:schemeClr val="tx1"/>
                </a:solidFill>
                <a:latin typeface="Verdana 11"/>
              </a:rPr>
              <a:t>Steeds als je aan het werk bent, eender waar, lange mouwen kan tijdens verplaatsing</a:t>
            </a:r>
          </a:p>
          <a:p>
            <a:pPr lvl="1" eaLnBrk="1" hangingPunct="1">
              <a:lnSpc>
                <a:spcPct val="110000"/>
              </a:lnSpc>
              <a:defRPr/>
            </a:pPr>
            <a:endParaRPr lang="nl-BE" sz="1900" kern="1200" dirty="0">
              <a:solidFill>
                <a:schemeClr val="tx1"/>
              </a:solidFill>
              <a:latin typeface="Verdana 11"/>
            </a:endParaRPr>
          </a:p>
          <a:p>
            <a:pPr eaLnBrk="1" hangingPunct="1">
              <a:lnSpc>
                <a:spcPct val="110000"/>
              </a:lnSpc>
              <a:defRPr/>
            </a:pPr>
            <a:r>
              <a:rPr lang="nl-BE" sz="1900" kern="1200" dirty="0">
                <a:latin typeface="Verdana 11"/>
              </a:rPr>
              <a:t>Ook belangrijk: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nl-BE" sz="1900" kern="1200" dirty="0">
                <a:solidFill>
                  <a:schemeClr val="tx1"/>
                </a:solidFill>
                <a:latin typeface="Verdana 11"/>
              </a:rPr>
              <a:t>Lange haren opgestoken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nl-BE" sz="1900" kern="1200" dirty="0">
                <a:solidFill>
                  <a:schemeClr val="tx1"/>
                </a:solidFill>
                <a:latin typeface="Verdana 11"/>
              </a:rPr>
              <a:t>Correct schoeisel </a:t>
            </a:r>
          </a:p>
        </p:txBody>
      </p:sp>
      <p:sp>
        <p:nvSpPr>
          <p:cNvPr id="18436" name="Tijdelijke aanduiding voor dianummer 1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rgbClr val="26262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73737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0C2A7F9-6AD8-43F9-B8E5-E1DE29686351}" type="slidenum">
              <a:rPr lang="en-US" altLang="nl-BE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nl-BE" sz="1400"/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88840"/>
            <a:ext cx="1512887" cy="101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764704"/>
            <a:ext cx="1751013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757775"/>
            <a:ext cx="16732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10" descr="Gerelateerde afbeelding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150871"/>
            <a:ext cx="1906588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143" y="38743"/>
            <a:ext cx="9445414" cy="6669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024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nl-BE" altLang="nl-BE" dirty="0"/>
              <a:t>Basisvereisten handhygiëne </a:t>
            </a:r>
            <a:br>
              <a:rPr lang="nl-BE" altLang="nl-BE" dirty="0"/>
            </a:br>
            <a:r>
              <a:rPr lang="nl-BE" altLang="nl-BE" dirty="0"/>
              <a:t>voor wie?</a:t>
            </a:r>
          </a:p>
        </p:txBody>
      </p:sp>
      <p:sp>
        <p:nvSpPr>
          <p:cNvPr id="34819" name="Tijdelijke aanduiding voor inhoud 3"/>
          <p:cNvSpPr>
            <a:spLocks noGrp="1"/>
          </p:cNvSpPr>
          <p:nvPr>
            <p:ph idx="1"/>
          </p:nvPr>
        </p:nvSpPr>
        <p:spPr>
          <a:xfrm>
            <a:off x="609600" y="1772816"/>
            <a:ext cx="7997825" cy="4392488"/>
          </a:xfrm>
        </p:spPr>
        <p:txBody>
          <a:bodyPr>
            <a:normAutofit/>
          </a:bodyPr>
          <a:lstStyle/>
          <a:p>
            <a:pPr marL="0" indent="0">
              <a:buFont typeface="Times" pitchFamily="18" charset="0"/>
              <a:buNone/>
            </a:pPr>
            <a:r>
              <a:rPr lang="nl-BE" altLang="nl-BE" dirty="0"/>
              <a:t>Iedereen die in contact komt met</a:t>
            </a:r>
          </a:p>
          <a:p>
            <a:pPr lvl="1"/>
            <a:r>
              <a:rPr lang="nl-BE" altLang="nl-BE" dirty="0"/>
              <a:t>De patiënt</a:t>
            </a:r>
          </a:p>
          <a:p>
            <a:pPr lvl="1"/>
            <a:r>
              <a:rPr lang="nl-BE" altLang="nl-BE" dirty="0"/>
              <a:t>De </a:t>
            </a:r>
            <a:r>
              <a:rPr lang="nl-BE" altLang="nl-BE" dirty="0" err="1"/>
              <a:t>patiëntenomgeving</a:t>
            </a:r>
            <a:endParaRPr lang="nl-BE" altLang="nl-BE" dirty="0"/>
          </a:p>
          <a:p>
            <a:pPr lvl="1"/>
            <a:r>
              <a:rPr lang="nl-BE" altLang="nl-BE" dirty="0"/>
              <a:t>Voeding</a:t>
            </a:r>
          </a:p>
          <a:p>
            <a:pPr lvl="1"/>
            <a:r>
              <a:rPr lang="nl-BE" altLang="nl-BE" dirty="0"/>
              <a:t>Medicatie</a:t>
            </a:r>
          </a:p>
          <a:p>
            <a:pPr lvl="1"/>
            <a:r>
              <a:rPr lang="nl-BE" altLang="nl-BE" dirty="0"/>
              <a:t>Medisch materialen  </a:t>
            </a:r>
          </a:p>
          <a:p>
            <a:pPr marL="457200" lvl="1" indent="0">
              <a:buNone/>
            </a:pPr>
            <a:endParaRPr lang="nl-BE" altLang="nl-BE" dirty="0">
              <a:sym typeface="Wingdings 3"/>
            </a:endParaRPr>
          </a:p>
          <a:p>
            <a:pPr marL="457200" lvl="1" indent="0">
              <a:buNone/>
            </a:pPr>
            <a:r>
              <a:rPr lang="nl-BE" altLang="nl-BE" dirty="0">
                <a:sym typeface="Wingdings 3"/>
              </a:rPr>
              <a:t></a:t>
            </a:r>
            <a:r>
              <a:rPr lang="nl-BE" altLang="nl-BE" dirty="0"/>
              <a:t> Ook aan het onthaal!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819400"/>
            <a:ext cx="2195513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6744161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2"/>
          <p:cNvSpPr>
            <a:spLocks noGrp="1"/>
          </p:cNvSpPr>
          <p:nvPr>
            <p:ph type="title"/>
          </p:nvPr>
        </p:nvSpPr>
        <p:spPr>
          <a:xfrm>
            <a:off x="539750" y="188913"/>
            <a:ext cx="7997825" cy="563562"/>
          </a:xfrm>
        </p:spPr>
        <p:txBody>
          <a:bodyPr>
            <a:normAutofit fontScale="90000"/>
          </a:bodyPr>
          <a:lstStyle/>
          <a:p>
            <a:pPr algn="l"/>
            <a:r>
              <a:rPr lang="nl-BE" altLang="nl-BE"/>
              <a:t>Hoe?</a:t>
            </a:r>
          </a:p>
        </p:txBody>
      </p:sp>
      <p:pic>
        <p:nvPicPr>
          <p:cNvPr id="24579" name="Tijdelijke aanduiding voor inhoud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1413" y="115888"/>
            <a:ext cx="4752975" cy="6677025"/>
          </a:xfrm>
        </p:spPr>
      </p:pic>
      <p:sp>
        <p:nvSpPr>
          <p:cNvPr id="24580" name="Tijdelijke aanduiding voor dianummer 1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rgbClr val="26262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73737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9775404-5527-4C09-8511-FCB8C5C28836}" type="slidenum">
              <a:rPr lang="en-US" altLang="nl-BE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nl-BE" sz="1400"/>
          </a:p>
        </p:txBody>
      </p:sp>
      <p:sp>
        <p:nvSpPr>
          <p:cNvPr id="24581" name="Rectangle 2"/>
          <p:cNvSpPr>
            <a:spLocks noChangeArrowheads="1"/>
          </p:cNvSpPr>
          <p:nvPr/>
        </p:nvSpPr>
        <p:spPr bwMode="auto">
          <a:xfrm>
            <a:off x="1695450" y="1414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rgbClr val="26262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73737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nl-BE" altLang="nl-BE" sz="2400"/>
          </a:p>
        </p:txBody>
      </p:sp>
    </p:spTree>
    <p:extLst>
      <p:ext uri="{BB962C8B-B14F-4D97-AF65-F5344CB8AC3E}">
        <p14:creationId xmlns:p14="http://schemas.microsoft.com/office/powerpoint/2010/main" val="4033181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9" descr="HR07r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52400"/>
            <a:ext cx="5300663" cy="63214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/>
          <p:cNvSpPr/>
          <p:nvPr/>
        </p:nvSpPr>
        <p:spPr bwMode="auto">
          <a:xfrm>
            <a:off x="2362200" y="6121400"/>
            <a:ext cx="1981200" cy="3175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defRPr/>
            </a:pPr>
            <a:r>
              <a:rPr lang="nl-BE" sz="1050" dirty="0"/>
              <a:t>Zone gedeeltelijk vergeten</a:t>
            </a:r>
          </a:p>
        </p:txBody>
      </p:sp>
      <p:sp>
        <p:nvSpPr>
          <p:cNvPr id="3" name="Rechthoek 2"/>
          <p:cNvSpPr/>
          <p:nvPr/>
        </p:nvSpPr>
        <p:spPr bwMode="auto">
          <a:xfrm>
            <a:off x="5105400" y="6184900"/>
            <a:ext cx="1752600" cy="254000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hangingPunct="0">
              <a:defRPr/>
            </a:pPr>
            <a:r>
              <a:rPr lang="nl-BE" sz="1050" dirty="0"/>
              <a:t>Zone frequent vergeten</a:t>
            </a:r>
          </a:p>
        </p:txBody>
      </p:sp>
    </p:spTree>
    <p:extLst>
      <p:ext uri="{BB962C8B-B14F-4D97-AF65-F5344CB8AC3E}">
        <p14:creationId xmlns:p14="http://schemas.microsoft.com/office/powerpoint/2010/main" val="683571052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b="1" dirty="0" err="1"/>
              <a:t>Handhygiene</a:t>
            </a:r>
            <a:r>
              <a:rPr lang="nl-BE" dirty="0"/>
              <a:t> </a:t>
            </a:r>
            <a:br>
              <a:rPr lang="nl-BE" dirty="0"/>
            </a:br>
            <a:r>
              <a:rPr lang="nl-BE" dirty="0"/>
              <a:t>Wanneer?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60648"/>
            <a:ext cx="4374997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al 1"/>
          <p:cNvSpPr/>
          <p:nvPr/>
        </p:nvSpPr>
        <p:spPr>
          <a:xfrm>
            <a:off x="1115616" y="1772816"/>
            <a:ext cx="1152128" cy="3966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Ovaal 6"/>
          <p:cNvSpPr/>
          <p:nvPr/>
        </p:nvSpPr>
        <p:spPr>
          <a:xfrm>
            <a:off x="782833" y="2924944"/>
            <a:ext cx="1800200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643095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8"/>
          <p:cNvSpPr>
            <a:spLocks noChangeArrowheads="1"/>
          </p:cNvSpPr>
          <p:nvPr/>
        </p:nvSpPr>
        <p:spPr bwMode="auto">
          <a:xfrm>
            <a:off x="0" y="2514600"/>
            <a:ext cx="19812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000" b="1" dirty="0">
                <a:solidFill>
                  <a:srgbClr val="CC6600"/>
                </a:solidFill>
              </a:rPr>
              <a:t>5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000" b="1" dirty="0" err="1">
                <a:solidFill>
                  <a:srgbClr val="CC6600"/>
                </a:solidFill>
              </a:rPr>
              <a:t>fundamentele</a:t>
            </a:r>
            <a:r>
              <a:rPr lang="fr-FR" altLang="fr-FR" sz="2000" b="1" dirty="0">
                <a:solidFill>
                  <a:srgbClr val="CC6600"/>
                </a:solidFill>
              </a:rPr>
              <a:t> regels </a:t>
            </a:r>
            <a:r>
              <a:rPr lang="fr-FR" altLang="fr-FR" sz="2000" b="1" dirty="0" err="1">
                <a:solidFill>
                  <a:srgbClr val="CC6600"/>
                </a:solidFill>
              </a:rPr>
              <a:t>voor</a:t>
            </a:r>
            <a:r>
              <a:rPr lang="fr-FR" altLang="fr-FR" sz="2000" b="1" dirty="0">
                <a:solidFill>
                  <a:srgbClr val="CC6600"/>
                </a:solidFill>
              </a:rPr>
              <a:t> </a:t>
            </a:r>
            <a:r>
              <a:rPr lang="fr-FR" altLang="fr-FR" sz="2000" b="1" dirty="0" err="1">
                <a:solidFill>
                  <a:srgbClr val="CC6600"/>
                </a:solidFill>
              </a:rPr>
              <a:t>Handhygiëne</a:t>
            </a:r>
            <a:r>
              <a:rPr lang="fr-FR" altLang="fr-FR" sz="2000" b="1" dirty="0">
                <a:solidFill>
                  <a:srgbClr val="CC6600"/>
                </a:solidFill>
              </a:rPr>
              <a:t> </a:t>
            </a:r>
            <a:endParaRPr lang="fr-FR" altLang="fr-FR" sz="2400" dirty="0">
              <a:solidFill>
                <a:srgbClr val="CC6600"/>
              </a:solidFill>
            </a:endParaRPr>
          </a:p>
        </p:txBody>
      </p:sp>
      <p:sp>
        <p:nvSpPr>
          <p:cNvPr id="47107" name="Titel 2"/>
          <p:cNvSpPr>
            <a:spLocks noGrp="1"/>
          </p:cNvSpPr>
          <p:nvPr>
            <p:ph type="title"/>
          </p:nvPr>
        </p:nvSpPr>
        <p:spPr>
          <a:xfrm>
            <a:off x="595313" y="228600"/>
            <a:ext cx="7997825" cy="1143000"/>
          </a:xfrm>
        </p:spPr>
        <p:txBody>
          <a:bodyPr/>
          <a:lstStyle/>
          <a:p>
            <a:r>
              <a:rPr lang="nl-BE" altLang="nl-BE" sz="4000" dirty="0"/>
              <a:t>Conclusie</a:t>
            </a:r>
          </a:p>
        </p:txBody>
      </p:sp>
      <p:graphicFrame>
        <p:nvGraphicFramePr>
          <p:cNvPr id="7" name="Tijdelijke aanduiding voor inhoud 12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59927219"/>
              </p:ext>
            </p:extLst>
          </p:nvPr>
        </p:nvGraphicFramePr>
        <p:xfrm>
          <a:off x="2133600" y="1371600"/>
          <a:ext cx="6605587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5712152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8208962" cy="708025"/>
          </a:xfrm>
        </p:spPr>
        <p:txBody>
          <a:bodyPr>
            <a:noAutofit/>
          </a:bodyPr>
          <a:lstStyle/>
          <a:p>
            <a:pPr eaLnBrk="1" hangingPunct="1"/>
            <a:r>
              <a:rPr lang="en-GB" altLang="en-US" sz="3600" dirty="0" err="1"/>
              <a:t>Handhygiëne</a:t>
            </a:r>
            <a:r>
              <a:rPr lang="en-GB" altLang="en-US" sz="3600" dirty="0"/>
              <a:t> </a:t>
            </a:r>
            <a:r>
              <a:rPr lang="en-GB" altLang="en-US" sz="3600" dirty="0" err="1"/>
              <a:t>en</a:t>
            </a:r>
            <a:r>
              <a:rPr lang="en-GB" altLang="en-US" sz="3600" dirty="0"/>
              <a:t> </a:t>
            </a:r>
            <a:r>
              <a:rPr lang="en-GB" altLang="en-US" sz="3600" dirty="0" err="1"/>
              <a:t>handschoengebruik</a:t>
            </a:r>
            <a:endParaRPr lang="en-GB" altLang="en-US" sz="3600" dirty="0"/>
          </a:p>
        </p:txBody>
      </p:sp>
      <p:sp>
        <p:nvSpPr>
          <p:cNvPr id="2253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55600" y="1457325"/>
            <a:ext cx="4895850" cy="5140325"/>
          </a:xfrm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altLang="en-US" sz="2000" dirty="0">
                <a:latin typeface="Verdana 11"/>
                <a:ea typeface="Verdana 11"/>
                <a:cs typeface="Verdana 11"/>
              </a:rPr>
              <a:t>Het vervangt NOOIT handontsmetting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altLang="en-US" sz="2000" dirty="0">
                <a:latin typeface="Verdana 11"/>
                <a:ea typeface="Verdana 11"/>
                <a:cs typeface="Verdana 11"/>
              </a:rPr>
              <a:t>Nooit HS ontsmetten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altLang="en-US" sz="2000" dirty="0">
                <a:latin typeface="Verdana 11"/>
                <a:ea typeface="Verdana 11"/>
                <a:cs typeface="Verdana 11"/>
              </a:rPr>
              <a:t>Handhygiëne na het verwijderen HS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altLang="en-US" sz="2000" dirty="0">
                <a:latin typeface="Verdana 11"/>
                <a:ea typeface="Verdana 11"/>
                <a:cs typeface="Verdana 11"/>
              </a:rPr>
              <a:t>Verwissel tussen twee opeenvolgende VP-technische handelingen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altLang="en-US" sz="2000" dirty="0">
                <a:latin typeface="Verdana 11"/>
                <a:ea typeface="Verdana 11"/>
                <a:cs typeface="Verdana 11"/>
              </a:rPr>
              <a:t>Besmette HS direct verwijderen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altLang="en-US" sz="2000" dirty="0">
                <a:latin typeface="Verdana 11"/>
                <a:ea typeface="Verdana 11"/>
                <a:cs typeface="Verdana 11"/>
              </a:rPr>
              <a:t>Verwijder HS direct na het vervallen van de indicatie</a:t>
            </a:r>
          </a:p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GB" altLang="en-US" sz="1800" b="1" dirty="0">
              <a:solidFill>
                <a:schemeClr val="tx1"/>
              </a:solidFill>
            </a:endParaRPr>
          </a:p>
        </p:txBody>
      </p:sp>
      <p:pic>
        <p:nvPicPr>
          <p:cNvPr id="22532" name="Picture 6" descr="http://www.cartoonstock.com/lowres/rde4748l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1628800"/>
            <a:ext cx="3829050" cy="418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Rectangle 5"/>
          <p:cNvSpPr txBox="1">
            <a:spLocks noChangeArrowheads="1"/>
          </p:cNvSpPr>
          <p:nvPr/>
        </p:nvSpPr>
        <p:spPr bwMode="auto">
          <a:xfrm>
            <a:off x="523875" y="5013325"/>
            <a:ext cx="8569325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342900" indent="-342900">
              <a:spcBef>
                <a:spcPct val="20000"/>
              </a:spcBef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rgbClr val="26262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73737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 eaLnBrk="1" hangingPunct="1">
              <a:lnSpc>
                <a:spcPct val="90000"/>
              </a:lnSpc>
              <a:buFont typeface="Wingdings" panose="05000000000000000000" pitchFamily="2" charset="2"/>
              <a:buChar char="§"/>
            </a:pPr>
            <a:endParaRPr lang="en-GB" altLang="nl-BE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457432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134" y="55345"/>
            <a:ext cx="4798132" cy="680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9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altLang="nl-BE" sz="4000" dirty="0"/>
              <a:t>Inhoud</a:t>
            </a:r>
          </a:p>
        </p:txBody>
      </p:sp>
      <p:sp>
        <p:nvSpPr>
          <p:cNvPr id="24579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l-BE" altLang="nl-BE" dirty="0"/>
              <a:t>1. Standaardvoorzorgsmaatregelen</a:t>
            </a:r>
          </a:p>
          <a:p>
            <a:pPr lvl="1"/>
            <a:r>
              <a:rPr lang="nl-BE" altLang="nl-BE" dirty="0"/>
              <a:t>Handhygiëne</a:t>
            </a:r>
          </a:p>
          <a:p>
            <a:pPr lvl="1"/>
            <a:r>
              <a:rPr lang="nl-BE" altLang="nl-BE" dirty="0"/>
              <a:t>PBM</a:t>
            </a:r>
          </a:p>
          <a:p>
            <a:pPr lvl="1"/>
            <a:r>
              <a:rPr lang="nl-BE" altLang="nl-BE" dirty="0"/>
              <a:t>Hoesthygiëne</a:t>
            </a:r>
          </a:p>
          <a:p>
            <a:pPr lvl="1"/>
            <a:r>
              <a:rPr lang="nl-BE" altLang="nl-BE" dirty="0"/>
              <a:t>Correcte inzameling afval en linnen</a:t>
            </a:r>
          </a:p>
          <a:p>
            <a:pPr lvl="1"/>
            <a:r>
              <a:rPr lang="nl-BE" altLang="nl-BE" dirty="0"/>
              <a:t>Reiniging en desinfectie omgeving</a:t>
            </a:r>
          </a:p>
          <a:p>
            <a:pPr marL="0" indent="0">
              <a:buNone/>
            </a:pPr>
            <a:r>
              <a:rPr lang="nl-BE" altLang="nl-BE" dirty="0"/>
              <a:t>2. Isolatiemaatregelen</a:t>
            </a:r>
          </a:p>
          <a:p>
            <a:pPr marL="0" indent="0">
              <a:buNone/>
            </a:pPr>
            <a:r>
              <a:rPr lang="nl-BE" altLang="nl-BE" dirty="0"/>
              <a:t>3. COVID</a:t>
            </a:r>
          </a:p>
        </p:txBody>
      </p:sp>
      <p:sp>
        <p:nvSpPr>
          <p:cNvPr id="24580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633413" y="6092825"/>
            <a:ext cx="1905000" cy="4445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F3B1601-04A8-43C0-84F5-54D74A7D863B}" type="slidenum">
              <a:rPr lang="en-US" altLang="nl-BE" sz="1400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en-US" altLang="nl-BE" sz="1400">
              <a:solidFill>
                <a:srgbClr val="000000"/>
              </a:solidFill>
            </a:endParaRPr>
          </a:p>
        </p:txBody>
      </p:sp>
      <p:pic>
        <p:nvPicPr>
          <p:cNvPr id="5" name="Espace réservé du contenu 4"/>
          <p:cNvPicPr>
            <a:picLocks noChangeAspect="1"/>
          </p:cNvPicPr>
          <p:nvPr/>
        </p:nvPicPr>
        <p:blipFill>
          <a:blip r:embed="rId2"/>
          <a:srcRect l="-31349" r="-31349"/>
          <a:stretch>
            <a:fillRect/>
          </a:stretch>
        </p:blipFill>
        <p:spPr bwMode="auto">
          <a:xfrm>
            <a:off x="6300192" y="2060848"/>
            <a:ext cx="328088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</p:pic>
    </p:spTree>
    <p:extLst>
      <p:ext uri="{BB962C8B-B14F-4D97-AF65-F5344CB8AC3E}">
        <p14:creationId xmlns:p14="http://schemas.microsoft.com/office/powerpoint/2010/main" val="2756853598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jdelijke aanduiding voor dianumm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4218143-44DF-4A99-856D-589F1246DA2C}" type="slidenum">
              <a:rPr lang="en-US" altLang="nl-BE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nl-BE" sz="1400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nl-NL" altLang="nl-BE" sz="3600"/>
              <a:t>Is handhygiëne noodzakelijk tussen deze twee acties ?</a:t>
            </a:r>
            <a:br>
              <a:rPr lang="nl-NL" altLang="nl-BE" sz="3600"/>
            </a:br>
            <a:endParaRPr lang="nl-NL" altLang="nl-BE" sz="3600"/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900113" y="5105400"/>
            <a:ext cx="7543800" cy="1752600"/>
          </a:xfrm>
        </p:spPr>
        <p:txBody>
          <a:bodyPr/>
          <a:lstStyle/>
          <a:p>
            <a:pPr eaLnBrk="1" hangingPunct="1"/>
            <a:endParaRPr lang="nl-NL" altLang="nl-BE" sz="2400"/>
          </a:p>
          <a:p>
            <a:pPr eaLnBrk="1" hangingPunct="1">
              <a:buFont typeface="Times" pitchFamily="18" charset="0"/>
              <a:buNone/>
            </a:pPr>
            <a:r>
              <a:rPr lang="nl-NL" altLang="nl-BE" sz="2400"/>
              <a:t>De verpleegkundige gaat de kamer binnen en neemt</a:t>
            </a:r>
          </a:p>
          <a:p>
            <a:pPr eaLnBrk="1" hangingPunct="1">
              <a:buFont typeface="Times" pitchFamily="18" charset="0"/>
              <a:buNone/>
            </a:pPr>
            <a:r>
              <a:rPr lang="nl-NL" altLang="nl-BE" sz="2400"/>
              <a:t>bloed bij de patiënt met handschoenen aan.</a:t>
            </a:r>
          </a:p>
          <a:p>
            <a:pPr eaLnBrk="1" hangingPunct="1"/>
            <a:endParaRPr lang="nl-NL" altLang="nl-BE" sz="2400"/>
          </a:p>
        </p:txBody>
      </p:sp>
      <p:pic>
        <p:nvPicPr>
          <p:cNvPr id="2048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773238"/>
            <a:ext cx="3167063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6" name="Rectangle 5"/>
          <p:cNvSpPr>
            <a:spLocks noGrp="1" noChangeArrowheads="1"/>
          </p:cNvSpPr>
          <p:nvPr>
            <p:ph sz="quarter" idx="2"/>
          </p:nvPr>
        </p:nvSpPr>
        <p:spPr>
          <a:xfrm>
            <a:off x="4713288" y="1903413"/>
            <a:ext cx="3917950" cy="1825625"/>
          </a:xfrm>
        </p:spPr>
        <p:txBody>
          <a:bodyPr/>
          <a:lstStyle/>
          <a:p>
            <a:pPr eaLnBrk="1" hangingPunct="1"/>
            <a:endParaRPr lang="nl-NL" altLang="nl-BE" sz="2400"/>
          </a:p>
        </p:txBody>
      </p:sp>
      <p:pic>
        <p:nvPicPr>
          <p:cNvPr id="20487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800225"/>
            <a:ext cx="3168650" cy="3130550"/>
          </a:xfr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accent2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5690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jdelijke aanduiding voor dianummer 4"/>
          <p:cNvSpPr>
            <a:spLocks noGrp="1"/>
          </p:cNvSpPr>
          <p:nvPr>
            <p:ph type="sldNum" sz="quarter" idx="4294967295"/>
          </p:nvPr>
        </p:nvSpPr>
        <p:spPr>
          <a:xfrm>
            <a:off x="633413" y="6092825"/>
            <a:ext cx="1905000" cy="4445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D4539CC-9A50-47AA-9956-196039A02BAF}" type="slidenum">
              <a:rPr lang="en-US" altLang="nl-BE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nl-BE" sz="1400"/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endParaRPr lang="nl-NL" altLang="nl-BE"/>
          </a:p>
        </p:txBody>
      </p:sp>
      <p:sp>
        <p:nvSpPr>
          <p:cNvPr id="2150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33413" y="1903413"/>
            <a:ext cx="3917950" cy="3808412"/>
          </a:xfrm>
        </p:spPr>
        <p:txBody>
          <a:bodyPr/>
          <a:lstStyle/>
          <a:p>
            <a:pPr eaLnBrk="1" hangingPunct="1">
              <a:buFont typeface="Times" pitchFamily="18" charset="0"/>
              <a:buNone/>
            </a:pPr>
            <a:endParaRPr lang="nl-NL" altLang="nl-BE" b="1"/>
          </a:p>
          <a:p>
            <a:pPr eaLnBrk="1" hangingPunct="1"/>
            <a:endParaRPr lang="nl-NL" altLang="nl-BE"/>
          </a:p>
          <a:p>
            <a:pPr eaLnBrk="1" hangingPunct="1"/>
            <a:endParaRPr lang="nl-NL" altLang="nl-BE"/>
          </a:p>
        </p:txBody>
      </p:sp>
      <p:sp>
        <p:nvSpPr>
          <p:cNvPr id="2150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13288" y="1903413"/>
            <a:ext cx="3917950" cy="3808412"/>
          </a:xfrm>
        </p:spPr>
        <p:txBody>
          <a:bodyPr/>
          <a:lstStyle/>
          <a:p>
            <a:pPr eaLnBrk="1" hangingPunct="1"/>
            <a:r>
              <a:rPr lang="nl-NL" altLang="nl-BE" b="1"/>
              <a:t>Er is een indicatie:</a:t>
            </a:r>
          </a:p>
          <a:p>
            <a:pPr eaLnBrk="1" hangingPunct="1">
              <a:buFont typeface="Times" pitchFamily="18" charset="0"/>
              <a:buNone/>
            </a:pPr>
            <a:r>
              <a:rPr lang="nl-NL" altLang="nl-BE" b="1"/>
              <a:t>voor een zuivere /</a:t>
            </a:r>
          </a:p>
          <a:p>
            <a:pPr eaLnBrk="1" hangingPunct="1">
              <a:buFont typeface="Times" pitchFamily="18" charset="0"/>
              <a:buNone/>
            </a:pPr>
            <a:r>
              <a:rPr lang="nl-NL" altLang="nl-BE" b="1"/>
              <a:t>invasieve handeling</a:t>
            </a:r>
          </a:p>
        </p:txBody>
      </p:sp>
      <p:grpSp>
        <p:nvGrpSpPr>
          <p:cNvPr id="21510" name="Group 5"/>
          <p:cNvGrpSpPr>
            <a:grpSpLocks noChangeAspect="1"/>
          </p:cNvGrpSpPr>
          <p:nvPr/>
        </p:nvGrpSpPr>
        <p:grpSpPr bwMode="auto">
          <a:xfrm>
            <a:off x="0" y="1628775"/>
            <a:ext cx="5715000" cy="3429000"/>
            <a:chOff x="2711" y="2309"/>
            <a:chExt cx="7200" cy="4320"/>
          </a:xfrm>
        </p:grpSpPr>
        <p:sp>
          <p:nvSpPr>
            <p:cNvPr id="21512" name="AutoShape 6"/>
            <p:cNvSpPr>
              <a:spLocks noChangeAspect="1" noChangeArrowheads="1"/>
            </p:cNvSpPr>
            <p:nvPr/>
          </p:nvSpPr>
          <p:spPr bwMode="auto">
            <a:xfrm>
              <a:off x="2711" y="2309"/>
              <a:ext cx="720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BE" altLang="nl-BE" sz="2400"/>
            </a:p>
          </p:txBody>
        </p:sp>
        <p:sp>
          <p:nvSpPr>
            <p:cNvPr id="21513" name="AutoShape 7"/>
            <p:cNvSpPr>
              <a:spLocks noChangeArrowheads="1"/>
            </p:cNvSpPr>
            <p:nvPr/>
          </p:nvSpPr>
          <p:spPr bwMode="auto">
            <a:xfrm>
              <a:off x="4583" y="4181"/>
              <a:ext cx="2592" cy="2016"/>
            </a:xfrm>
            <a:prstGeom prst="parallelogram">
              <a:avLst>
                <a:gd name="adj" fmla="val 32143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BE" altLang="nl-BE" sz="2400"/>
            </a:p>
          </p:txBody>
        </p:sp>
        <p:sp>
          <p:nvSpPr>
            <p:cNvPr id="21514" name="Text Box 8"/>
            <p:cNvSpPr txBox="1">
              <a:spLocks noChangeArrowheads="1"/>
            </p:cNvSpPr>
            <p:nvPr/>
          </p:nvSpPr>
          <p:spPr bwMode="auto">
            <a:xfrm>
              <a:off x="5591" y="4901"/>
              <a:ext cx="864" cy="288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60000"/>
                </a:spcBef>
                <a:buClr>
                  <a:srgbClr val="FF3300"/>
                </a:buClr>
                <a:buFontTx/>
                <a:buNone/>
              </a:pPr>
              <a:r>
                <a:rPr kumimoji="1" lang="nl-NL" altLang="nl-BE" sz="1200">
                  <a:solidFill>
                    <a:srgbClr val="000000"/>
                  </a:solidFill>
                  <a:latin typeface="Tahoma" pitchFamily="34" charset="0"/>
                </a:rPr>
                <a:t>JA</a:t>
              </a:r>
              <a:endParaRPr kumimoji="1" lang="nl-NL" altLang="nl-BE" sz="3000" b="1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pic>
        <p:nvPicPr>
          <p:cNvPr id="21511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4437063"/>
            <a:ext cx="3255962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5628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jdelijke aanduiding voor dianumm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8EB7175-4B9D-4C83-80D4-ED5DBB8DB045}" type="slidenum">
              <a:rPr lang="en-US" altLang="nl-BE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nl-BE" sz="1400"/>
          </a:p>
        </p:txBody>
      </p:sp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nl-NL" altLang="nl-BE" sz="3600"/>
              <a:t>Is handhygiëne noodzakelijk tussen deze twee acties ?</a:t>
            </a:r>
            <a:br>
              <a:rPr lang="nl-NL" altLang="nl-BE" sz="3600"/>
            </a:br>
            <a:endParaRPr lang="nl-NL" altLang="nl-BE" sz="3600"/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633413" y="4217988"/>
            <a:ext cx="7997825" cy="149383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nl-BE" altLang="nl-BE" sz="2800"/>
          </a:p>
          <a:p>
            <a:pPr eaLnBrk="1" hangingPunct="1">
              <a:lnSpc>
                <a:spcPct val="90000"/>
              </a:lnSpc>
            </a:pPr>
            <a:r>
              <a:rPr lang="nl-BE" altLang="nl-BE" sz="2800"/>
              <a:t>De verpleegkundige gaat de kamer binnen en neemt onmiddellijk de bloeddruk van de patiënt</a:t>
            </a:r>
            <a:endParaRPr lang="nl-NL" altLang="nl-BE" sz="2800"/>
          </a:p>
        </p:txBody>
      </p:sp>
      <p:pic>
        <p:nvPicPr>
          <p:cNvPr id="22533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2525" y="1903413"/>
            <a:ext cx="2379663" cy="2311400"/>
          </a:xfr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accent2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4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7475" y="1903413"/>
            <a:ext cx="2430463" cy="2319337"/>
          </a:xfr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accent2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42623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jdelijke aanduiding voor dianumm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F8486F1-4477-42FD-B420-9DB7DCF2E275}" type="slidenum">
              <a:rPr lang="en-US" altLang="nl-BE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nl-BE" sz="140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BE"/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713288" y="1903413"/>
            <a:ext cx="3917950" cy="3808412"/>
          </a:xfrm>
        </p:spPr>
        <p:txBody>
          <a:bodyPr/>
          <a:lstStyle/>
          <a:p>
            <a:pPr eaLnBrk="1" hangingPunct="1"/>
            <a:r>
              <a:rPr lang="nl-BE" altLang="nl-BE" sz="2800"/>
              <a:t>Er is een indicatie: </a:t>
            </a:r>
          </a:p>
          <a:p>
            <a:pPr eaLnBrk="1" hangingPunct="1">
              <a:buFont typeface="Times" pitchFamily="18" charset="0"/>
              <a:buNone/>
            </a:pPr>
            <a:r>
              <a:rPr lang="nl-BE" altLang="nl-BE" sz="2800"/>
              <a:t>voor Patiëntencontact</a:t>
            </a:r>
            <a:endParaRPr lang="nl-NL" altLang="nl-BE" sz="2800"/>
          </a:p>
        </p:txBody>
      </p:sp>
      <p:grpSp>
        <p:nvGrpSpPr>
          <p:cNvPr id="23557" name="Group 4"/>
          <p:cNvGrpSpPr>
            <a:grpSpLocks noChangeAspect="1"/>
          </p:cNvGrpSpPr>
          <p:nvPr/>
        </p:nvGrpSpPr>
        <p:grpSpPr bwMode="auto">
          <a:xfrm>
            <a:off x="0" y="1916113"/>
            <a:ext cx="5715000" cy="3429000"/>
            <a:chOff x="2711" y="2309"/>
            <a:chExt cx="7200" cy="4320"/>
          </a:xfrm>
        </p:grpSpPr>
        <p:sp>
          <p:nvSpPr>
            <p:cNvPr id="23559" name="AutoShape 5"/>
            <p:cNvSpPr>
              <a:spLocks noChangeAspect="1" noChangeArrowheads="1"/>
            </p:cNvSpPr>
            <p:nvPr/>
          </p:nvSpPr>
          <p:spPr bwMode="auto">
            <a:xfrm>
              <a:off x="2711" y="2309"/>
              <a:ext cx="720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BE" altLang="nl-BE" sz="2400"/>
            </a:p>
          </p:txBody>
        </p:sp>
        <p:sp>
          <p:nvSpPr>
            <p:cNvPr id="23560" name="AutoShape 6"/>
            <p:cNvSpPr>
              <a:spLocks noChangeArrowheads="1"/>
            </p:cNvSpPr>
            <p:nvPr/>
          </p:nvSpPr>
          <p:spPr bwMode="auto">
            <a:xfrm>
              <a:off x="4583" y="4181"/>
              <a:ext cx="2592" cy="2016"/>
            </a:xfrm>
            <a:prstGeom prst="parallelogram">
              <a:avLst>
                <a:gd name="adj" fmla="val 32143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BE" altLang="nl-BE" sz="2400"/>
            </a:p>
          </p:txBody>
        </p:sp>
        <p:sp>
          <p:nvSpPr>
            <p:cNvPr id="23561" name="Text Box 7"/>
            <p:cNvSpPr txBox="1">
              <a:spLocks noChangeArrowheads="1"/>
            </p:cNvSpPr>
            <p:nvPr/>
          </p:nvSpPr>
          <p:spPr bwMode="auto">
            <a:xfrm>
              <a:off x="5591" y="4901"/>
              <a:ext cx="864" cy="288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60000"/>
                </a:spcBef>
                <a:buClr>
                  <a:srgbClr val="FF3300"/>
                </a:buClr>
                <a:buFontTx/>
                <a:buNone/>
              </a:pPr>
              <a:r>
                <a:rPr kumimoji="1" lang="nl-NL" altLang="nl-BE" sz="1200">
                  <a:solidFill>
                    <a:srgbClr val="000000"/>
                  </a:solidFill>
                  <a:latin typeface="Tahoma" pitchFamily="34" charset="0"/>
                </a:rPr>
                <a:t>JA</a:t>
              </a:r>
              <a:endParaRPr kumimoji="1" lang="nl-NL" altLang="nl-BE" sz="3000" b="1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pic>
        <p:nvPicPr>
          <p:cNvPr id="23558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6825" y="4437063"/>
            <a:ext cx="2879725" cy="17256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0494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jdelijke aanduiding voor dianumm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6899AB4-92A3-4209-BB8C-FC2C35B2A082}" type="slidenum">
              <a:rPr lang="en-US" altLang="nl-BE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nl-BE" sz="1400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nl-NL" altLang="nl-BE" sz="3600"/>
              <a:t>Is handhygiëne noodzakelijk tussen deze twee acties ?</a:t>
            </a:r>
            <a:br>
              <a:rPr lang="nl-NL" altLang="nl-BE" sz="3600"/>
            </a:br>
            <a:endParaRPr lang="nl-NL" altLang="nl-BE" sz="3600"/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900113" y="4508500"/>
            <a:ext cx="7543800" cy="1752600"/>
          </a:xfrm>
        </p:spPr>
        <p:txBody>
          <a:bodyPr/>
          <a:lstStyle/>
          <a:p>
            <a:pPr eaLnBrk="1" hangingPunct="1"/>
            <a:r>
              <a:rPr lang="nl-BE" altLang="nl-BE" sz="2800"/>
              <a:t>De verpleegkundige deponeert het vuil linnen in de linnenzak en neemt nadien propere lakens</a:t>
            </a:r>
            <a:endParaRPr lang="nl-NL" altLang="nl-BE" sz="2800"/>
          </a:p>
        </p:txBody>
      </p:sp>
      <p:pic>
        <p:nvPicPr>
          <p:cNvPr id="24581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6238" y="1903413"/>
            <a:ext cx="1890712" cy="1825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2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6588" y="1903413"/>
            <a:ext cx="1911350" cy="1825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85460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jdelijke aanduiding voor dianumm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C2D1F1E-D160-4D84-A08A-C67520A72812}" type="slidenum">
              <a:rPr lang="en-US" altLang="nl-BE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nl-BE" sz="1400"/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BE"/>
          </a:p>
        </p:txBody>
      </p:sp>
      <p:sp>
        <p:nvSpPr>
          <p:cNvPr id="25604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713288" y="1903413"/>
            <a:ext cx="3917950" cy="3808412"/>
          </a:xfrm>
        </p:spPr>
        <p:txBody>
          <a:bodyPr/>
          <a:lstStyle/>
          <a:p>
            <a:pPr eaLnBrk="1" hangingPunct="1"/>
            <a:r>
              <a:rPr lang="nl-BE" altLang="nl-BE" sz="2800"/>
              <a:t>Er is een indicatie:</a:t>
            </a:r>
          </a:p>
          <a:p>
            <a:pPr eaLnBrk="1" hangingPunct="1"/>
            <a:r>
              <a:rPr lang="nl-BE" altLang="nl-BE" sz="2800"/>
              <a:t>Na contact met de directe patiëntenomgeving (besmet materiaal)</a:t>
            </a:r>
            <a:endParaRPr lang="nl-NL" altLang="nl-BE" sz="2800"/>
          </a:p>
        </p:txBody>
      </p:sp>
      <p:grpSp>
        <p:nvGrpSpPr>
          <p:cNvPr id="25605" name="Group 4"/>
          <p:cNvGrpSpPr>
            <a:grpSpLocks noChangeAspect="1"/>
          </p:cNvGrpSpPr>
          <p:nvPr/>
        </p:nvGrpSpPr>
        <p:grpSpPr bwMode="auto">
          <a:xfrm>
            <a:off x="0" y="1700213"/>
            <a:ext cx="5715000" cy="3429000"/>
            <a:chOff x="2711" y="2309"/>
            <a:chExt cx="7200" cy="4320"/>
          </a:xfrm>
        </p:grpSpPr>
        <p:sp>
          <p:nvSpPr>
            <p:cNvPr id="25607" name="AutoShape 5"/>
            <p:cNvSpPr>
              <a:spLocks noChangeAspect="1" noChangeArrowheads="1"/>
            </p:cNvSpPr>
            <p:nvPr/>
          </p:nvSpPr>
          <p:spPr bwMode="auto">
            <a:xfrm>
              <a:off x="2711" y="2309"/>
              <a:ext cx="720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BE" altLang="nl-BE" sz="2400"/>
            </a:p>
          </p:txBody>
        </p:sp>
        <p:sp>
          <p:nvSpPr>
            <p:cNvPr id="25608" name="AutoShape 6"/>
            <p:cNvSpPr>
              <a:spLocks noChangeArrowheads="1"/>
            </p:cNvSpPr>
            <p:nvPr/>
          </p:nvSpPr>
          <p:spPr bwMode="auto">
            <a:xfrm>
              <a:off x="4583" y="4181"/>
              <a:ext cx="2592" cy="2016"/>
            </a:xfrm>
            <a:prstGeom prst="parallelogram">
              <a:avLst>
                <a:gd name="adj" fmla="val 32143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BE" altLang="nl-BE" sz="2400"/>
            </a:p>
          </p:txBody>
        </p:sp>
        <p:sp>
          <p:nvSpPr>
            <p:cNvPr id="25609" name="Text Box 7"/>
            <p:cNvSpPr txBox="1">
              <a:spLocks noChangeArrowheads="1"/>
            </p:cNvSpPr>
            <p:nvPr/>
          </p:nvSpPr>
          <p:spPr bwMode="auto">
            <a:xfrm>
              <a:off x="5591" y="4901"/>
              <a:ext cx="864" cy="288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60000"/>
                </a:spcBef>
                <a:buClr>
                  <a:srgbClr val="FF3300"/>
                </a:buClr>
                <a:buFontTx/>
                <a:buNone/>
              </a:pPr>
              <a:r>
                <a:rPr kumimoji="1" lang="nl-NL" altLang="nl-BE" sz="1200">
                  <a:solidFill>
                    <a:srgbClr val="000000"/>
                  </a:solidFill>
                  <a:latin typeface="Tahoma" pitchFamily="34" charset="0"/>
                </a:rPr>
                <a:t>JA</a:t>
              </a:r>
              <a:endParaRPr kumimoji="1" lang="nl-NL" altLang="nl-BE" sz="3000" b="1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pic>
        <p:nvPicPr>
          <p:cNvPr id="25606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0063" y="4868863"/>
            <a:ext cx="2001837" cy="15938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860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jdelijke aanduiding voor dianumm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DF57B4-2141-4E13-952C-7E9CFBAB7653}" type="slidenum">
              <a:rPr lang="en-US" altLang="nl-BE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nl-BE" sz="140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nl-NL" altLang="nl-BE" sz="3600"/>
              <a:t>Is handhygiëne noodzakelijk tussen deze twee acties ?</a:t>
            </a:r>
            <a:br>
              <a:rPr lang="nl-NL" altLang="nl-BE" sz="3600"/>
            </a:br>
            <a:endParaRPr lang="nl-NL" altLang="nl-BE" sz="3600"/>
          </a:p>
        </p:txBody>
      </p:sp>
      <p:sp>
        <p:nvSpPr>
          <p:cNvPr id="26628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633413" y="3886200"/>
            <a:ext cx="7997825" cy="1825625"/>
          </a:xfrm>
        </p:spPr>
        <p:txBody>
          <a:bodyPr/>
          <a:lstStyle/>
          <a:p>
            <a:pPr eaLnBrk="1" hangingPunct="1"/>
            <a:r>
              <a:rPr lang="nl-BE" altLang="nl-BE" sz="2800"/>
              <a:t>De arts verwijdert de handschoenen na een wondinspectie en doet nadien administratief werk</a:t>
            </a:r>
            <a:endParaRPr lang="nl-NL" altLang="nl-BE" sz="2800"/>
          </a:p>
        </p:txBody>
      </p:sp>
      <p:pic>
        <p:nvPicPr>
          <p:cNvPr id="26629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1000" y="1903413"/>
            <a:ext cx="1881188" cy="1825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30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0875" y="1903413"/>
            <a:ext cx="1881188" cy="1825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010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jdelijke aanduiding voor dianumm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965A20B-B494-43D7-AF92-F9A016233041}" type="slidenum">
              <a:rPr lang="en-US" altLang="nl-BE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nl-BE" sz="1400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BE"/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713288" y="1903413"/>
            <a:ext cx="3917950" cy="3808412"/>
          </a:xfrm>
        </p:spPr>
        <p:txBody>
          <a:bodyPr/>
          <a:lstStyle/>
          <a:p>
            <a:pPr eaLnBrk="1" hangingPunct="1"/>
            <a:r>
              <a:rPr lang="nl-BE" altLang="nl-BE" sz="2800"/>
              <a:t>Er is een indicatie: </a:t>
            </a:r>
          </a:p>
          <a:p>
            <a:pPr eaLnBrk="1" hangingPunct="1">
              <a:buFont typeface="Times" pitchFamily="18" charset="0"/>
              <a:buNone/>
            </a:pPr>
            <a:r>
              <a:rPr lang="nl-BE" altLang="nl-BE" sz="2800"/>
              <a:t>	na potentiële bloostelling aan lichaamsvochten of slijmvliezen</a:t>
            </a:r>
            <a:endParaRPr lang="nl-NL" altLang="nl-BE" sz="2800"/>
          </a:p>
        </p:txBody>
      </p:sp>
      <p:grpSp>
        <p:nvGrpSpPr>
          <p:cNvPr id="27653" name="Group 4"/>
          <p:cNvGrpSpPr>
            <a:grpSpLocks noChangeAspect="1"/>
          </p:cNvGrpSpPr>
          <p:nvPr/>
        </p:nvGrpSpPr>
        <p:grpSpPr bwMode="auto">
          <a:xfrm>
            <a:off x="250825" y="1844675"/>
            <a:ext cx="5715000" cy="3429000"/>
            <a:chOff x="2711" y="2309"/>
            <a:chExt cx="7200" cy="4320"/>
          </a:xfrm>
        </p:grpSpPr>
        <p:sp>
          <p:nvSpPr>
            <p:cNvPr id="27655" name="AutoShape 5"/>
            <p:cNvSpPr>
              <a:spLocks noChangeAspect="1" noChangeArrowheads="1"/>
            </p:cNvSpPr>
            <p:nvPr/>
          </p:nvSpPr>
          <p:spPr bwMode="auto">
            <a:xfrm>
              <a:off x="2711" y="2309"/>
              <a:ext cx="720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BE" altLang="nl-BE" sz="2400"/>
            </a:p>
          </p:txBody>
        </p:sp>
        <p:sp>
          <p:nvSpPr>
            <p:cNvPr id="27656" name="AutoShape 6"/>
            <p:cNvSpPr>
              <a:spLocks noChangeArrowheads="1"/>
            </p:cNvSpPr>
            <p:nvPr/>
          </p:nvSpPr>
          <p:spPr bwMode="auto">
            <a:xfrm>
              <a:off x="4583" y="4181"/>
              <a:ext cx="2592" cy="2016"/>
            </a:xfrm>
            <a:prstGeom prst="parallelogram">
              <a:avLst>
                <a:gd name="adj" fmla="val 32143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BE" altLang="nl-BE" sz="2400"/>
            </a:p>
          </p:txBody>
        </p:sp>
        <p:sp>
          <p:nvSpPr>
            <p:cNvPr id="27657" name="Text Box 7"/>
            <p:cNvSpPr txBox="1">
              <a:spLocks noChangeArrowheads="1"/>
            </p:cNvSpPr>
            <p:nvPr/>
          </p:nvSpPr>
          <p:spPr bwMode="auto">
            <a:xfrm>
              <a:off x="5591" y="4901"/>
              <a:ext cx="864" cy="288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60000"/>
                </a:spcBef>
                <a:buClr>
                  <a:srgbClr val="FF3300"/>
                </a:buClr>
                <a:buFontTx/>
                <a:buNone/>
              </a:pPr>
              <a:r>
                <a:rPr kumimoji="1" lang="nl-NL" altLang="nl-BE" sz="1200">
                  <a:solidFill>
                    <a:srgbClr val="000000"/>
                  </a:solidFill>
                  <a:latin typeface="Tahoma" pitchFamily="34" charset="0"/>
                </a:rPr>
                <a:t>JA</a:t>
              </a:r>
              <a:endParaRPr kumimoji="1" lang="nl-NL" altLang="nl-BE" sz="3000" b="1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pic>
        <p:nvPicPr>
          <p:cNvPr id="27654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4508500"/>
            <a:ext cx="2665413" cy="2074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7212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jdelijke aanduiding voor dianumm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121E1E6-12F2-4063-94AD-3C2A8E683E1F}" type="slidenum">
              <a:rPr lang="en-US" altLang="nl-BE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nl-BE" sz="1400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nl-NL" altLang="nl-BE" sz="3600"/>
              <a:t>Is handhygiëne noodzakelijk tussen deze twee acties ?</a:t>
            </a:r>
            <a:br>
              <a:rPr lang="nl-NL" altLang="nl-BE" sz="3600"/>
            </a:br>
            <a:endParaRPr lang="nl-NL" altLang="nl-BE" sz="3600"/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633413" y="3886200"/>
            <a:ext cx="7997825" cy="1825625"/>
          </a:xfrm>
        </p:spPr>
        <p:txBody>
          <a:bodyPr/>
          <a:lstStyle/>
          <a:p>
            <a:pPr eaLnBrk="1" hangingPunct="1"/>
            <a:r>
              <a:rPr lang="nl-BE" altLang="nl-BE" sz="2800"/>
              <a:t>De verpleegkundige neemt een infuuszak in de verpleegwacht, gaat ermee naar de kamer en vervangt de lege infuuszak</a:t>
            </a:r>
            <a:endParaRPr lang="nl-NL" altLang="nl-BE" sz="2800"/>
          </a:p>
        </p:txBody>
      </p:sp>
      <p:pic>
        <p:nvPicPr>
          <p:cNvPr id="28677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5288" y="1903413"/>
            <a:ext cx="1852612" cy="1825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8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9288" y="1903413"/>
            <a:ext cx="1885950" cy="1825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91506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jdelijke aanduiding voor dianumm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41F525-AB58-434F-AB5C-F5837730F2DE}" type="slidenum">
              <a:rPr lang="en-US" altLang="nl-BE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US" altLang="nl-BE" sz="1400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BE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713288" y="1903413"/>
            <a:ext cx="3917950" cy="3808412"/>
          </a:xfrm>
        </p:spPr>
        <p:txBody>
          <a:bodyPr/>
          <a:lstStyle/>
          <a:p>
            <a:pPr eaLnBrk="1" hangingPunct="1"/>
            <a:r>
              <a:rPr lang="nl-BE" altLang="nl-BE" sz="2800"/>
              <a:t>Er is een indicatie:</a:t>
            </a:r>
          </a:p>
          <a:p>
            <a:pPr eaLnBrk="1" hangingPunct="1"/>
            <a:r>
              <a:rPr lang="nl-BE" altLang="nl-BE" sz="2800"/>
              <a:t>Voor een zuivere/ invasieve handeling</a:t>
            </a:r>
            <a:endParaRPr lang="nl-NL" altLang="nl-BE" sz="2800"/>
          </a:p>
        </p:txBody>
      </p:sp>
      <p:grpSp>
        <p:nvGrpSpPr>
          <p:cNvPr id="29701" name="Group 4"/>
          <p:cNvGrpSpPr>
            <a:grpSpLocks noChangeAspect="1"/>
          </p:cNvGrpSpPr>
          <p:nvPr/>
        </p:nvGrpSpPr>
        <p:grpSpPr bwMode="auto">
          <a:xfrm>
            <a:off x="0" y="1989138"/>
            <a:ext cx="5715000" cy="3429000"/>
            <a:chOff x="2711" y="2309"/>
            <a:chExt cx="7200" cy="4320"/>
          </a:xfrm>
        </p:grpSpPr>
        <p:sp>
          <p:nvSpPr>
            <p:cNvPr id="29703" name="AutoShape 5"/>
            <p:cNvSpPr>
              <a:spLocks noChangeAspect="1" noChangeArrowheads="1"/>
            </p:cNvSpPr>
            <p:nvPr/>
          </p:nvSpPr>
          <p:spPr bwMode="auto">
            <a:xfrm>
              <a:off x="2711" y="2309"/>
              <a:ext cx="720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BE" altLang="nl-BE" sz="2400"/>
            </a:p>
          </p:txBody>
        </p:sp>
        <p:sp>
          <p:nvSpPr>
            <p:cNvPr id="29704" name="AutoShape 6"/>
            <p:cNvSpPr>
              <a:spLocks noChangeArrowheads="1"/>
            </p:cNvSpPr>
            <p:nvPr/>
          </p:nvSpPr>
          <p:spPr bwMode="auto">
            <a:xfrm>
              <a:off x="4583" y="4181"/>
              <a:ext cx="2592" cy="2016"/>
            </a:xfrm>
            <a:prstGeom prst="parallelogram">
              <a:avLst>
                <a:gd name="adj" fmla="val 32143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BE" altLang="nl-BE" sz="2400"/>
            </a:p>
          </p:txBody>
        </p:sp>
        <p:sp>
          <p:nvSpPr>
            <p:cNvPr id="29705" name="Text Box 7"/>
            <p:cNvSpPr txBox="1">
              <a:spLocks noChangeArrowheads="1"/>
            </p:cNvSpPr>
            <p:nvPr/>
          </p:nvSpPr>
          <p:spPr bwMode="auto">
            <a:xfrm>
              <a:off x="5591" y="4901"/>
              <a:ext cx="864" cy="288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60000"/>
                </a:spcBef>
                <a:buClr>
                  <a:srgbClr val="FF3300"/>
                </a:buClr>
                <a:buFontTx/>
                <a:buNone/>
              </a:pPr>
              <a:r>
                <a:rPr kumimoji="1" lang="nl-NL" altLang="nl-BE" sz="1200">
                  <a:solidFill>
                    <a:srgbClr val="000000"/>
                  </a:solidFill>
                  <a:latin typeface="Tahoma" pitchFamily="34" charset="0"/>
                </a:rPr>
                <a:t>JA</a:t>
              </a:r>
              <a:endParaRPr kumimoji="1" lang="nl-NL" altLang="nl-BE" sz="3000" b="1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pic>
        <p:nvPicPr>
          <p:cNvPr id="29702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9338" y="4005263"/>
            <a:ext cx="3263900" cy="2476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9294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altLang="nl-BE" dirty="0"/>
              <a:t>Waarom SVM belangrijk?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nl-BE" dirty="0"/>
              <a:t>Voorkomen van verspreiding micro-organismen tussen patiënten, personeel en bezoekers.</a:t>
            </a:r>
          </a:p>
          <a:p>
            <a:pPr>
              <a:defRPr/>
            </a:pPr>
            <a:endParaRPr lang="nl-BE" sz="1900" dirty="0"/>
          </a:p>
          <a:p>
            <a:pPr>
              <a:defRPr/>
            </a:pPr>
            <a:r>
              <a:rPr lang="nl-BE" dirty="0"/>
              <a:t>Doorbreken van besmettingscyclus</a:t>
            </a:r>
          </a:p>
          <a:p>
            <a:pPr>
              <a:defRPr/>
            </a:pPr>
            <a:r>
              <a:rPr lang="nl-BE" dirty="0"/>
              <a:t>Voorkomen van zorginfecties</a:t>
            </a:r>
          </a:p>
          <a:p>
            <a:pPr>
              <a:defRPr/>
            </a:pPr>
            <a:r>
              <a:rPr lang="nl-BE" dirty="0"/>
              <a:t>Voorkomen van uitbraak</a:t>
            </a:r>
          </a:p>
        </p:txBody>
      </p:sp>
      <p:sp>
        <p:nvSpPr>
          <p:cNvPr id="41988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rgbClr val="26262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73737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2A260CA-2B11-45DC-8216-E5829E5F2E02}" type="slidenum">
              <a:rPr lang="en-US" altLang="nl-BE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nl-BE" sz="1400"/>
          </a:p>
        </p:txBody>
      </p:sp>
    </p:spTree>
    <p:extLst>
      <p:ext uri="{BB962C8B-B14F-4D97-AF65-F5344CB8AC3E}">
        <p14:creationId xmlns:p14="http://schemas.microsoft.com/office/powerpoint/2010/main" val="128762871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jdelijke aanduiding voor dianumm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543BE5E-5E41-47C7-8F5D-785D7BF87977}" type="slidenum">
              <a:rPr lang="en-US" altLang="nl-BE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nl-BE" sz="1400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nl-NL" altLang="nl-BE" sz="3600"/>
              <a:t>Is handhygiëne noodzakelijk tussen deze twee acties ?</a:t>
            </a:r>
            <a:br>
              <a:rPr lang="nl-NL" altLang="nl-BE" sz="3600"/>
            </a:br>
            <a:endParaRPr lang="nl-NL" altLang="nl-BE" sz="3600"/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900113" y="4652963"/>
            <a:ext cx="7543800" cy="1752600"/>
          </a:xfrm>
        </p:spPr>
        <p:txBody>
          <a:bodyPr/>
          <a:lstStyle/>
          <a:p>
            <a:pPr eaLnBrk="1" hangingPunct="1"/>
            <a:r>
              <a:rPr lang="nl-BE" altLang="nl-BE" sz="2800"/>
              <a:t>Na het aantrekken van handschoenen ledigt de verpleegkundige de urinecollector</a:t>
            </a:r>
            <a:endParaRPr lang="nl-NL" altLang="nl-BE" sz="2800"/>
          </a:p>
        </p:txBody>
      </p:sp>
      <p:pic>
        <p:nvPicPr>
          <p:cNvPr id="30725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7988" y="1903413"/>
            <a:ext cx="1827212" cy="1825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6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34050" y="1903413"/>
            <a:ext cx="1874838" cy="1825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69227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jdelijke aanduiding voor dianummer 4"/>
          <p:cNvSpPr>
            <a:spLocks noGrp="1"/>
          </p:cNvSpPr>
          <p:nvPr>
            <p:ph type="sldNum" sz="quarter" idx="4294967295"/>
          </p:nvPr>
        </p:nvSpPr>
        <p:spPr>
          <a:xfrm>
            <a:off x="633413" y="6092825"/>
            <a:ext cx="1905000" cy="4445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3BD15F0-2575-4853-940D-043BE41A6D01}" type="slidenum">
              <a:rPr lang="en-US" altLang="nl-BE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nl-BE" sz="1400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endParaRPr lang="nl-NL" altLang="nl-BE"/>
          </a:p>
        </p:txBody>
      </p:sp>
      <p:sp>
        <p:nvSpPr>
          <p:cNvPr id="317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33413" y="1903413"/>
            <a:ext cx="3917950" cy="3808412"/>
          </a:xfrm>
        </p:spPr>
        <p:txBody>
          <a:bodyPr/>
          <a:lstStyle/>
          <a:p>
            <a:pPr eaLnBrk="1" hangingPunct="1"/>
            <a:endParaRPr lang="nl-NL" altLang="nl-BE"/>
          </a:p>
        </p:txBody>
      </p:sp>
      <p:sp>
        <p:nvSpPr>
          <p:cNvPr id="3174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13288" y="1903413"/>
            <a:ext cx="3917950" cy="3808412"/>
          </a:xfrm>
        </p:spPr>
        <p:txBody>
          <a:bodyPr/>
          <a:lstStyle/>
          <a:p>
            <a:pPr eaLnBrk="1" hangingPunct="1"/>
            <a:r>
              <a:rPr lang="nl-BE" altLang="nl-BE"/>
              <a:t>Er is geen indicatie</a:t>
            </a:r>
            <a:endParaRPr lang="nl-NL" altLang="nl-BE"/>
          </a:p>
        </p:txBody>
      </p:sp>
      <p:grpSp>
        <p:nvGrpSpPr>
          <p:cNvPr id="31750" name="Group 5"/>
          <p:cNvGrpSpPr>
            <a:grpSpLocks noChangeAspect="1"/>
          </p:cNvGrpSpPr>
          <p:nvPr/>
        </p:nvGrpSpPr>
        <p:grpSpPr bwMode="auto">
          <a:xfrm>
            <a:off x="971550" y="2924175"/>
            <a:ext cx="5715000" cy="3429000"/>
            <a:chOff x="2711" y="437"/>
            <a:chExt cx="7200" cy="4320"/>
          </a:xfrm>
        </p:grpSpPr>
        <p:sp>
          <p:nvSpPr>
            <p:cNvPr id="31751" name="AutoShape 6"/>
            <p:cNvSpPr>
              <a:spLocks noChangeAspect="1" noChangeArrowheads="1"/>
            </p:cNvSpPr>
            <p:nvPr/>
          </p:nvSpPr>
          <p:spPr bwMode="auto">
            <a:xfrm>
              <a:off x="2711" y="437"/>
              <a:ext cx="720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BE" altLang="nl-BE" sz="2400"/>
            </a:p>
          </p:txBody>
        </p:sp>
        <p:sp>
          <p:nvSpPr>
            <p:cNvPr id="31752" name="AutoShape 7"/>
            <p:cNvSpPr>
              <a:spLocks noChangeArrowheads="1"/>
            </p:cNvSpPr>
            <p:nvPr/>
          </p:nvSpPr>
          <p:spPr bwMode="auto">
            <a:xfrm>
              <a:off x="3575" y="725"/>
              <a:ext cx="2448" cy="1872"/>
            </a:xfrm>
            <a:prstGeom prst="parallelogram">
              <a:avLst>
                <a:gd name="adj" fmla="val 32692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BE" altLang="nl-BE" sz="2400"/>
            </a:p>
          </p:txBody>
        </p:sp>
        <p:sp>
          <p:nvSpPr>
            <p:cNvPr id="31753" name="Text Box 8"/>
            <p:cNvSpPr txBox="1">
              <a:spLocks noChangeArrowheads="1"/>
            </p:cNvSpPr>
            <p:nvPr/>
          </p:nvSpPr>
          <p:spPr bwMode="auto">
            <a:xfrm>
              <a:off x="4439" y="1445"/>
              <a:ext cx="720" cy="28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60000"/>
                </a:spcBef>
                <a:buClr>
                  <a:srgbClr val="FF3300"/>
                </a:buClr>
                <a:buFontTx/>
                <a:buNone/>
              </a:pPr>
              <a:r>
                <a:rPr kumimoji="1" lang="nl-NL" altLang="nl-BE" sz="1200">
                  <a:solidFill>
                    <a:srgbClr val="000000"/>
                  </a:solidFill>
                  <a:latin typeface="Tahoma" pitchFamily="34" charset="0"/>
                </a:rPr>
                <a:t>NEE</a:t>
              </a:r>
              <a:endParaRPr kumimoji="1" lang="nl-NL" altLang="nl-BE" sz="3000" b="1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69878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jdelijke aanduiding voor dianumm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A3C7260-9CDC-4E06-AAF0-ADFFEF5DEE60}" type="slidenum">
              <a:rPr lang="en-US" altLang="nl-BE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nl-BE" sz="1400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nl-NL" altLang="nl-BE" sz="3600"/>
              <a:t>Is handhygiëne noodzakelijk tussen deze twee acties ?</a:t>
            </a:r>
            <a:br>
              <a:rPr lang="nl-NL" altLang="nl-BE" sz="3600"/>
            </a:br>
            <a:endParaRPr lang="nl-NL" altLang="nl-BE" sz="3600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633413" y="3886200"/>
            <a:ext cx="7997825" cy="1825625"/>
          </a:xfrm>
        </p:spPr>
        <p:txBody>
          <a:bodyPr/>
          <a:lstStyle/>
          <a:p>
            <a:pPr eaLnBrk="1" hangingPunct="1"/>
            <a:r>
              <a:rPr lang="nl-BE" altLang="nl-BE" sz="2800"/>
              <a:t>De verpleegkundige meet de bloeddruk van de patiënt en verlaat nadien de kamer</a:t>
            </a:r>
            <a:endParaRPr lang="nl-NL" altLang="nl-BE" sz="2800"/>
          </a:p>
        </p:txBody>
      </p:sp>
      <p:pic>
        <p:nvPicPr>
          <p:cNvPr id="32773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9413" y="1903413"/>
            <a:ext cx="1885950" cy="1825625"/>
          </a:xfr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accent2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4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1350" y="1903413"/>
            <a:ext cx="1900238" cy="1825625"/>
          </a:xfr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accent2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81194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jdelijke aanduiding voor dianumm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E2747AC-E326-4024-AB7A-88C061E706B1}" type="slidenum">
              <a:rPr lang="en-US" altLang="nl-BE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US" altLang="nl-BE" sz="1400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BE"/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713288" y="1903413"/>
            <a:ext cx="3917950" cy="3808412"/>
          </a:xfrm>
        </p:spPr>
        <p:txBody>
          <a:bodyPr/>
          <a:lstStyle/>
          <a:p>
            <a:pPr eaLnBrk="1" hangingPunct="1"/>
            <a:r>
              <a:rPr lang="nl-BE" altLang="nl-BE" sz="2800"/>
              <a:t>Er is een indicatie:</a:t>
            </a:r>
          </a:p>
          <a:p>
            <a:pPr eaLnBrk="1" hangingPunct="1">
              <a:buFont typeface="Times" pitchFamily="18" charset="0"/>
              <a:buNone/>
            </a:pPr>
            <a:r>
              <a:rPr lang="nl-BE" altLang="nl-BE" sz="2800"/>
              <a:t>Na patiëntencontact</a:t>
            </a:r>
            <a:endParaRPr lang="nl-NL" altLang="nl-BE" sz="2800"/>
          </a:p>
        </p:txBody>
      </p:sp>
      <p:grpSp>
        <p:nvGrpSpPr>
          <p:cNvPr id="33797" name="Group 4"/>
          <p:cNvGrpSpPr>
            <a:grpSpLocks noChangeAspect="1"/>
          </p:cNvGrpSpPr>
          <p:nvPr/>
        </p:nvGrpSpPr>
        <p:grpSpPr bwMode="auto">
          <a:xfrm>
            <a:off x="250825" y="1916113"/>
            <a:ext cx="5715000" cy="3429000"/>
            <a:chOff x="2711" y="2309"/>
            <a:chExt cx="7200" cy="4320"/>
          </a:xfrm>
        </p:grpSpPr>
        <p:sp>
          <p:nvSpPr>
            <p:cNvPr id="33799" name="AutoShape 5"/>
            <p:cNvSpPr>
              <a:spLocks noChangeAspect="1" noChangeArrowheads="1"/>
            </p:cNvSpPr>
            <p:nvPr/>
          </p:nvSpPr>
          <p:spPr bwMode="auto">
            <a:xfrm>
              <a:off x="2711" y="2309"/>
              <a:ext cx="720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BE" altLang="nl-BE" sz="2400"/>
            </a:p>
          </p:txBody>
        </p:sp>
        <p:sp>
          <p:nvSpPr>
            <p:cNvPr id="33800" name="AutoShape 6"/>
            <p:cNvSpPr>
              <a:spLocks noChangeArrowheads="1"/>
            </p:cNvSpPr>
            <p:nvPr/>
          </p:nvSpPr>
          <p:spPr bwMode="auto">
            <a:xfrm>
              <a:off x="4583" y="4181"/>
              <a:ext cx="2592" cy="2016"/>
            </a:xfrm>
            <a:prstGeom prst="parallelogram">
              <a:avLst>
                <a:gd name="adj" fmla="val 32143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BE" altLang="nl-BE" sz="2400"/>
            </a:p>
          </p:txBody>
        </p:sp>
        <p:sp>
          <p:nvSpPr>
            <p:cNvPr id="33801" name="Text Box 7"/>
            <p:cNvSpPr txBox="1">
              <a:spLocks noChangeArrowheads="1"/>
            </p:cNvSpPr>
            <p:nvPr/>
          </p:nvSpPr>
          <p:spPr bwMode="auto">
            <a:xfrm>
              <a:off x="5591" y="4901"/>
              <a:ext cx="864" cy="288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60000"/>
                </a:spcBef>
                <a:buClr>
                  <a:srgbClr val="FF3300"/>
                </a:buClr>
                <a:buFontTx/>
                <a:buNone/>
              </a:pPr>
              <a:r>
                <a:rPr kumimoji="1" lang="nl-NL" altLang="nl-BE" sz="1200">
                  <a:solidFill>
                    <a:srgbClr val="000000"/>
                  </a:solidFill>
                  <a:latin typeface="Tahoma" pitchFamily="34" charset="0"/>
                </a:rPr>
                <a:t>JA</a:t>
              </a:r>
              <a:endParaRPr kumimoji="1" lang="nl-NL" altLang="nl-BE" sz="3000" b="1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pic>
        <p:nvPicPr>
          <p:cNvPr id="33798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32363" y="4005263"/>
            <a:ext cx="3119437" cy="2401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28947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jdelijke aanduiding voor dianumm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AE71B41-A448-4F91-8A4F-C6738293FABB}" type="slidenum">
              <a:rPr lang="en-US" altLang="nl-BE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nl-BE" sz="1400"/>
          </a:p>
        </p:txBody>
      </p:sp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nl-NL" altLang="nl-BE" sz="3600"/>
              <a:t>Is handhygiëne noodzakelijk tussen deze twee acties ?</a:t>
            </a: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sz="half" idx="3"/>
          </p:nvPr>
        </p:nvSpPr>
        <p:spPr>
          <a:xfrm>
            <a:off x="633413" y="3886200"/>
            <a:ext cx="7997825" cy="1825625"/>
          </a:xfrm>
        </p:spPr>
        <p:txBody>
          <a:bodyPr/>
          <a:lstStyle/>
          <a:p>
            <a:pPr eaLnBrk="1" hangingPunct="1"/>
            <a:r>
              <a:rPr lang="nl-BE" altLang="nl-BE" sz="2800"/>
              <a:t>De verpleegkundige vervangt de lege infuuszak en gebruikt nadien de computer om de gegevens in te vullen.</a:t>
            </a:r>
            <a:endParaRPr lang="nl-NL" altLang="nl-BE" sz="2800"/>
          </a:p>
        </p:txBody>
      </p:sp>
      <p:pic>
        <p:nvPicPr>
          <p:cNvPr id="34821" name="Picture 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65288" y="1903413"/>
            <a:ext cx="1852612" cy="1825625"/>
          </a:xfr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accent2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2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40400" y="1903413"/>
            <a:ext cx="1862138" cy="1825625"/>
          </a:xfrm>
          <a:noFill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accent2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0717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ianumm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66DBE3B-0947-48E2-872D-844D0BA02DB3}" type="slidenum">
              <a:rPr lang="en-US" altLang="nl-BE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nl-BE" sz="1400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BE"/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713288" y="1903413"/>
            <a:ext cx="3917950" cy="3808412"/>
          </a:xfrm>
        </p:spPr>
        <p:txBody>
          <a:bodyPr/>
          <a:lstStyle/>
          <a:p>
            <a:pPr eaLnBrk="1" hangingPunct="1"/>
            <a:r>
              <a:rPr lang="nl-BE" altLang="nl-BE" sz="2800"/>
              <a:t>Er is een indicatie:</a:t>
            </a:r>
          </a:p>
          <a:p>
            <a:pPr eaLnBrk="1" hangingPunct="1">
              <a:buFont typeface="Times" pitchFamily="18" charset="0"/>
              <a:buNone/>
            </a:pPr>
            <a:r>
              <a:rPr lang="nl-BE" altLang="nl-BE" sz="2800"/>
              <a:t>	Na contact met de directe patiëntenomgeving</a:t>
            </a:r>
            <a:endParaRPr lang="nl-NL" altLang="nl-BE" sz="2800"/>
          </a:p>
        </p:txBody>
      </p:sp>
      <p:grpSp>
        <p:nvGrpSpPr>
          <p:cNvPr id="35845" name="Group 4"/>
          <p:cNvGrpSpPr>
            <a:grpSpLocks noChangeAspect="1"/>
          </p:cNvGrpSpPr>
          <p:nvPr/>
        </p:nvGrpSpPr>
        <p:grpSpPr bwMode="auto">
          <a:xfrm>
            <a:off x="250825" y="1844675"/>
            <a:ext cx="5715000" cy="3429000"/>
            <a:chOff x="2711" y="2309"/>
            <a:chExt cx="7200" cy="4320"/>
          </a:xfrm>
        </p:grpSpPr>
        <p:sp>
          <p:nvSpPr>
            <p:cNvPr id="35847" name="AutoShape 5"/>
            <p:cNvSpPr>
              <a:spLocks noChangeAspect="1" noChangeArrowheads="1"/>
            </p:cNvSpPr>
            <p:nvPr/>
          </p:nvSpPr>
          <p:spPr bwMode="auto">
            <a:xfrm>
              <a:off x="2711" y="2309"/>
              <a:ext cx="720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BE" altLang="nl-BE" sz="2400"/>
            </a:p>
          </p:txBody>
        </p:sp>
        <p:sp>
          <p:nvSpPr>
            <p:cNvPr id="35848" name="AutoShape 6"/>
            <p:cNvSpPr>
              <a:spLocks noChangeArrowheads="1"/>
            </p:cNvSpPr>
            <p:nvPr/>
          </p:nvSpPr>
          <p:spPr bwMode="auto">
            <a:xfrm>
              <a:off x="4583" y="4181"/>
              <a:ext cx="2592" cy="2016"/>
            </a:xfrm>
            <a:prstGeom prst="parallelogram">
              <a:avLst>
                <a:gd name="adj" fmla="val 32143"/>
              </a:avLst>
            </a:prstGeom>
            <a:solidFill>
              <a:srgbClr val="008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nl-BE" altLang="nl-BE" sz="2400"/>
            </a:p>
          </p:txBody>
        </p:sp>
        <p:sp>
          <p:nvSpPr>
            <p:cNvPr id="35849" name="Text Box 7"/>
            <p:cNvSpPr txBox="1">
              <a:spLocks noChangeArrowheads="1"/>
            </p:cNvSpPr>
            <p:nvPr/>
          </p:nvSpPr>
          <p:spPr bwMode="auto">
            <a:xfrm>
              <a:off x="5591" y="4901"/>
              <a:ext cx="864" cy="288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60000"/>
                </a:spcBef>
                <a:buClr>
                  <a:srgbClr val="FF3300"/>
                </a:buClr>
                <a:buFontTx/>
                <a:buNone/>
              </a:pPr>
              <a:r>
                <a:rPr kumimoji="1" lang="nl-NL" altLang="nl-BE" sz="1200">
                  <a:solidFill>
                    <a:srgbClr val="000000"/>
                  </a:solidFill>
                  <a:latin typeface="Tahoma" pitchFamily="34" charset="0"/>
                </a:rPr>
                <a:t>JA</a:t>
              </a:r>
              <a:endParaRPr kumimoji="1" lang="nl-NL" altLang="nl-BE" sz="3000" b="1">
                <a:solidFill>
                  <a:srgbClr val="000000"/>
                </a:solidFill>
                <a:latin typeface="Tahoma" pitchFamily="34" charset="0"/>
              </a:endParaRPr>
            </a:p>
          </p:txBody>
        </p:sp>
      </p:grpSp>
      <p:pic>
        <p:nvPicPr>
          <p:cNvPr id="35846" name="Picture 8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35600" y="4411663"/>
            <a:ext cx="2305050" cy="183515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81320" dir="2319588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169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erelateerde afbeelding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7944" y="2420888"/>
            <a:ext cx="5076056" cy="273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sz="3200" dirty="0"/>
              <a:t>Persoonlijke Beschermingsmiddelen (PBM)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nl-BE" sz="2800" dirty="0">
                <a:latin typeface="Verdana 11"/>
                <a:cs typeface="Verdana 11"/>
              </a:rPr>
              <a:t>Doel: beschermen zorgverlener tegen micro-organismen, </a:t>
            </a:r>
            <a:r>
              <a:rPr lang="nl-BE" sz="2800" dirty="0" err="1">
                <a:latin typeface="Verdana 11"/>
                <a:cs typeface="Verdana 11"/>
              </a:rPr>
              <a:t>droplets</a:t>
            </a:r>
            <a:r>
              <a:rPr lang="nl-BE" sz="2800" dirty="0">
                <a:latin typeface="Verdana 11"/>
                <a:cs typeface="Verdana 11"/>
              </a:rPr>
              <a:t>, bloed en lichaamsvochten.</a:t>
            </a:r>
          </a:p>
          <a:p>
            <a:pPr>
              <a:defRPr/>
            </a:pPr>
            <a:endParaRPr lang="nl-BE" dirty="0">
              <a:latin typeface="Verdana 11"/>
              <a:cs typeface="Verdana 11"/>
            </a:endParaRPr>
          </a:p>
          <a:p>
            <a:pPr lvl="1">
              <a:lnSpc>
                <a:spcPct val="150000"/>
              </a:lnSpc>
              <a:defRPr/>
            </a:pPr>
            <a:r>
              <a:rPr lang="nl-BE" dirty="0">
                <a:latin typeface="Verdana 11"/>
                <a:cs typeface="Verdana 11"/>
              </a:rPr>
              <a:t>Niet steriele handschoenen</a:t>
            </a:r>
          </a:p>
          <a:p>
            <a:pPr lvl="1">
              <a:lnSpc>
                <a:spcPct val="150000"/>
              </a:lnSpc>
              <a:defRPr/>
            </a:pPr>
            <a:r>
              <a:rPr lang="nl-BE" dirty="0">
                <a:latin typeface="Verdana 11"/>
                <a:cs typeface="Verdana 11"/>
              </a:rPr>
              <a:t>Mondmasker</a:t>
            </a:r>
          </a:p>
          <a:p>
            <a:pPr lvl="1">
              <a:lnSpc>
                <a:spcPct val="150000"/>
              </a:lnSpc>
              <a:defRPr/>
            </a:pPr>
            <a:r>
              <a:rPr lang="nl-BE" dirty="0">
                <a:latin typeface="Verdana 11"/>
                <a:cs typeface="Verdana 11"/>
              </a:rPr>
              <a:t>Veiligheidsbril</a:t>
            </a:r>
          </a:p>
          <a:p>
            <a:pPr lvl="1">
              <a:lnSpc>
                <a:spcPct val="150000"/>
              </a:lnSpc>
              <a:defRPr/>
            </a:pPr>
            <a:r>
              <a:rPr lang="nl-BE" dirty="0">
                <a:latin typeface="Verdana 11"/>
                <a:cs typeface="Verdana 11"/>
              </a:rPr>
              <a:t>Beschermschort</a:t>
            </a:r>
          </a:p>
          <a:p>
            <a:pPr>
              <a:defRPr/>
            </a:pPr>
            <a:endParaRPr lang="nl-BE" dirty="0">
              <a:latin typeface="Verdana 11"/>
              <a:cs typeface="Verdana 11"/>
            </a:endParaRPr>
          </a:p>
          <a:p>
            <a:pPr>
              <a:defRPr/>
            </a:pPr>
            <a:r>
              <a:rPr lang="nl-BE" dirty="0">
                <a:latin typeface="Verdana 11"/>
                <a:cs typeface="Verdana 11"/>
              </a:rPr>
              <a:t>Deze worden afzonderlijk of in combinatie gedragen.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010519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erelateerde afbeeldin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67944" y="4131611"/>
            <a:ext cx="5076056" cy="273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Chirurgisch masker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BE" altLang="en-US" dirty="0">
                <a:latin typeface="Verdana 11"/>
              </a:rPr>
              <a:t>Indien de mond en/of neus in contact kan komen met bloedspatten en/ of lichaamsvochten. </a:t>
            </a:r>
          </a:p>
          <a:p>
            <a:endParaRPr lang="nl-BE" altLang="en-US" dirty="0">
              <a:latin typeface="Verdana 11"/>
            </a:endParaRPr>
          </a:p>
          <a:p>
            <a:r>
              <a:rPr lang="nl-BE" altLang="en-US" dirty="0">
                <a:latin typeface="Verdana 11"/>
              </a:rPr>
              <a:t>Bij verkoudheid personeel</a:t>
            </a:r>
          </a:p>
          <a:p>
            <a:endParaRPr lang="nl-BE" altLang="en-US" dirty="0">
              <a:latin typeface="Verdana 11"/>
            </a:endParaRPr>
          </a:p>
          <a:p>
            <a:r>
              <a:rPr lang="nl-BE" altLang="en-US" dirty="0">
                <a:latin typeface="Verdana 11"/>
              </a:rPr>
              <a:t>D &amp; C “min” isolatie </a:t>
            </a:r>
          </a:p>
          <a:p>
            <a:endParaRPr lang="nl-BE" altLang="en-US" dirty="0">
              <a:latin typeface="Verdana 11"/>
            </a:endParaRPr>
          </a:p>
          <a:p>
            <a:r>
              <a:rPr lang="nl-BE" altLang="en-US" dirty="0">
                <a:latin typeface="Verdana 11"/>
              </a:rPr>
              <a:t>COVID Pandemie: </a:t>
            </a:r>
            <a:r>
              <a:rPr lang="nl-BE" altLang="en-US" b="1" dirty="0">
                <a:latin typeface="Verdana 11"/>
              </a:rPr>
              <a:t>zie portaal</a:t>
            </a:r>
          </a:p>
          <a:p>
            <a:endParaRPr lang="nl-BE" altLang="en-US" dirty="0">
              <a:latin typeface="Verdana 11"/>
            </a:endParaRPr>
          </a:p>
          <a:p>
            <a:r>
              <a:rPr lang="nl-BE" altLang="en-US" dirty="0">
                <a:latin typeface="Verdana 11"/>
              </a:rPr>
              <a:t>Correcte manier van dragen? </a:t>
            </a:r>
          </a:p>
          <a:p>
            <a:endParaRPr lang="nl-BE" altLang="en-US" dirty="0">
              <a:latin typeface="Verdana 11"/>
            </a:endParaRPr>
          </a:p>
          <a:p>
            <a:r>
              <a:rPr lang="nl-BE" altLang="en-US" dirty="0">
                <a:latin typeface="Verdana 11"/>
              </a:rPr>
              <a:t>Wanneer verwisselen? </a:t>
            </a:r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9315310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/>
          </p:nvPr>
        </p:nvSpPr>
        <p:spPr>
          <a:xfrm>
            <a:off x="684213" y="234950"/>
            <a:ext cx="7997825" cy="1143000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lang="nl-BE" altLang="en-US" sz="4000" dirty="0"/>
              <a:t>FFP 2 / FFP 3 masker  </a:t>
            </a:r>
          </a:p>
        </p:txBody>
      </p:sp>
      <p:sp>
        <p:nvSpPr>
          <p:cNvPr id="38915" name="Tijdelijke aanduiding voor inhoud 4"/>
          <p:cNvSpPr>
            <a:spLocks noGrp="1"/>
          </p:cNvSpPr>
          <p:nvPr>
            <p:ph idx="1"/>
          </p:nvPr>
        </p:nvSpPr>
        <p:spPr>
          <a:xfrm>
            <a:off x="684213" y="1332706"/>
            <a:ext cx="8459787" cy="4459287"/>
          </a:xfrm>
        </p:spPr>
        <p:txBody>
          <a:bodyPr/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altLang="en-US" sz="2700" dirty="0">
                <a:latin typeface="Verdana 11"/>
              </a:rPr>
              <a:t>“A isolatie”, D “plus” isolatie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altLang="en-US" sz="2700" dirty="0">
                <a:latin typeface="Verdana 11"/>
              </a:rPr>
              <a:t>Verschil in filtercapaciteit  </a:t>
            </a:r>
            <a:br>
              <a:rPr lang="nl-BE" altLang="en-US" sz="2700" dirty="0">
                <a:latin typeface="Verdana 11"/>
              </a:rPr>
            </a:br>
            <a:r>
              <a:rPr lang="nl-BE" altLang="en-US" sz="2700" dirty="0">
                <a:latin typeface="Verdana 11"/>
              </a:rPr>
              <a:t>FFP 3 &gt; FFP2, met of zonder </a:t>
            </a:r>
            <a:r>
              <a:rPr lang="nl-BE" altLang="en-US" sz="2700" dirty="0" err="1">
                <a:latin typeface="Verdana 11"/>
              </a:rPr>
              <a:t>uitademhalingsventiel</a:t>
            </a:r>
            <a:endParaRPr lang="nl-BE" altLang="en-US" sz="2700" dirty="0">
              <a:latin typeface="Verdana 11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l-BE" altLang="en-US" sz="2700" dirty="0">
                <a:latin typeface="Verdana 11"/>
              </a:rPr>
              <a:t>Werkwijze: </a:t>
            </a:r>
            <a:r>
              <a:rPr lang="nl-BE" altLang="en-US" sz="2700" dirty="0" err="1">
                <a:latin typeface="Verdana 11"/>
              </a:rPr>
              <a:t>lektest</a:t>
            </a:r>
            <a:endParaRPr lang="nl-BE" altLang="en-US" sz="2700" dirty="0">
              <a:latin typeface="Verdana 11"/>
            </a:endParaRPr>
          </a:p>
          <a:p>
            <a:pPr lvl="2"/>
            <a:endParaRPr lang="nl-BE" altLang="en-US" sz="2000" dirty="0">
              <a:latin typeface="Verdana 11"/>
            </a:endParaRPr>
          </a:p>
        </p:txBody>
      </p:sp>
      <p:sp>
        <p:nvSpPr>
          <p:cNvPr id="38916" name="Tekstvak 2"/>
          <p:cNvSpPr txBox="1">
            <a:spLocks noChangeArrowheads="1"/>
          </p:cNvSpPr>
          <p:nvPr/>
        </p:nvSpPr>
        <p:spPr bwMode="auto">
          <a:xfrm>
            <a:off x="1270000" y="3562350"/>
            <a:ext cx="1841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BE" altLang="en-US" sz="1100">
              <a:latin typeface="Verdana 11"/>
              <a:ea typeface="Verdana 11"/>
              <a:cs typeface="Verdana 11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B65B9F9-0E10-4DEF-9CB4-35D783929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5013176"/>
            <a:ext cx="6879433" cy="1610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058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Hoesthygiëne: waarom?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68552"/>
          </a:xfrm>
        </p:spPr>
        <p:txBody>
          <a:bodyPr>
            <a:normAutofit/>
          </a:bodyPr>
          <a:lstStyle/>
          <a:p>
            <a:r>
              <a:rPr lang="nl-BE" dirty="0"/>
              <a:t>Besmettelijke ziektes of bacteriën zoals  griep, RSV, kinkhoest, … verspreiden zich door:</a:t>
            </a:r>
          </a:p>
          <a:p>
            <a:pPr lvl="1"/>
            <a:r>
              <a:rPr lang="nl-BE" sz="2400" dirty="0"/>
              <a:t>Hoesten of niezen</a:t>
            </a:r>
          </a:p>
          <a:p>
            <a:pPr lvl="1"/>
            <a:r>
              <a:rPr lang="nl-BE" sz="2400" dirty="0"/>
              <a:t>Slechte handhygiëne</a:t>
            </a:r>
            <a:br>
              <a:rPr lang="nl-BE" sz="2400" dirty="0"/>
            </a:br>
            <a:endParaRPr lang="nl-BE" sz="2400" dirty="0"/>
          </a:p>
          <a:p>
            <a:r>
              <a:rPr lang="nl-BE" dirty="0"/>
              <a:t>Ook al ben je niet ziek, toch kan je deze virussen overdragen aan andere mensen</a:t>
            </a:r>
          </a:p>
          <a:p>
            <a:pPr lvl="1"/>
            <a:r>
              <a:rPr lang="nl-BE" sz="2400" dirty="0">
                <a:sym typeface="Wingdings" panose="05000000000000000000" pitchFamily="2" charset="2"/>
              </a:rPr>
              <a:t>Mondneusmasker indien verkoudheidsklachten</a:t>
            </a:r>
          </a:p>
        </p:txBody>
      </p:sp>
    </p:spTree>
    <p:extLst>
      <p:ext uri="{BB962C8B-B14F-4D97-AF65-F5344CB8AC3E}">
        <p14:creationId xmlns:p14="http://schemas.microsoft.com/office/powerpoint/2010/main" val="10431833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>
          <a:xfrm>
            <a:off x="611188" y="188913"/>
            <a:ext cx="7997825" cy="1143000"/>
          </a:xfrm>
        </p:spPr>
        <p:txBody>
          <a:bodyPr>
            <a:normAutofit/>
          </a:bodyPr>
          <a:lstStyle/>
          <a:p>
            <a:r>
              <a:rPr lang="nl-BE" altLang="nl-BE" sz="4000" dirty="0"/>
              <a:t>Belang infectiepreventie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11188" y="1341438"/>
            <a:ext cx="7997825" cy="4679950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nl-BE" sz="2200" dirty="0"/>
              <a:t>Kwetsbare patiënten en frequente contactmomenten </a:t>
            </a:r>
          </a:p>
          <a:p>
            <a:pPr marL="0" indent="0">
              <a:buFont typeface="Times" panose="02020603050405020304" pitchFamily="18" charset="0"/>
              <a:buNone/>
              <a:defRPr/>
            </a:pPr>
            <a:endParaRPr lang="nl-BE" sz="2200" dirty="0"/>
          </a:p>
          <a:p>
            <a:pPr>
              <a:defRPr/>
            </a:pPr>
            <a:r>
              <a:rPr lang="nl-BE" sz="2200" dirty="0"/>
              <a:t>Hoger zorgniveau en wisselende contacten tussen verschillende zorgniveau ’s </a:t>
            </a:r>
          </a:p>
          <a:p>
            <a:pPr marL="0" indent="0">
              <a:buNone/>
              <a:defRPr/>
            </a:pPr>
            <a:endParaRPr lang="nl-BE" sz="2200" dirty="0"/>
          </a:p>
          <a:p>
            <a:pPr>
              <a:defRPr/>
            </a:pPr>
            <a:r>
              <a:rPr lang="nl-BE" sz="2200" dirty="0"/>
              <a:t>Toename MDR </a:t>
            </a:r>
          </a:p>
          <a:p>
            <a:pPr lvl="1">
              <a:defRPr/>
            </a:pPr>
            <a:r>
              <a:rPr lang="nl-BE" sz="1800" dirty="0"/>
              <a:t>Multidrug Resistent Organisme</a:t>
            </a:r>
          </a:p>
          <a:p>
            <a:pPr lvl="1">
              <a:defRPr/>
            </a:pPr>
            <a:r>
              <a:rPr lang="nl-BE" sz="1800" dirty="0"/>
              <a:t>CPE, MRSA, VRE, …</a:t>
            </a:r>
          </a:p>
          <a:p>
            <a:pPr>
              <a:defRPr/>
            </a:pPr>
            <a:endParaRPr lang="nl-BE" sz="2200" dirty="0"/>
          </a:p>
          <a:p>
            <a:pPr>
              <a:defRPr/>
            </a:pPr>
            <a:r>
              <a:rPr lang="nl-BE" sz="2200" dirty="0"/>
              <a:t>Asymptomatisch dragerschap MDR</a:t>
            </a:r>
          </a:p>
          <a:p>
            <a:pPr lvl="1">
              <a:defRPr/>
            </a:pPr>
            <a:r>
              <a:rPr lang="nl-BE" sz="1800" dirty="0"/>
              <a:t>Groot belang van screeningsbeleid</a:t>
            </a:r>
          </a:p>
          <a:p>
            <a:pPr lvl="2">
              <a:defRPr/>
            </a:pPr>
            <a:r>
              <a:rPr lang="nl-BE" sz="1400" dirty="0"/>
              <a:t>MRSA: gekend dragerschap, opname ander ZKH, andere instelling (RVT, asielcentrum,  opname NICU, INZO, positieve kamergenoot)</a:t>
            </a:r>
          </a:p>
          <a:p>
            <a:pPr lvl="2">
              <a:defRPr/>
            </a:pPr>
            <a:r>
              <a:rPr lang="nl-BE" sz="1400" dirty="0"/>
              <a:t>CPE: gekend dragerschap, opname ander ZKH, kamergenoot + </a:t>
            </a:r>
          </a:p>
          <a:p>
            <a:pPr lvl="2">
              <a:defRPr/>
            </a:pPr>
            <a:r>
              <a:rPr lang="nl-BE" sz="1400" dirty="0"/>
              <a:t>VRE: gekend dragerschap, opname ander ZKH, kamergenoot +</a:t>
            </a:r>
          </a:p>
          <a:p>
            <a:pPr marL="0" indent="0">
              <a:buFont typeface="Times" panose="02020603050405020304" pitchFamily="18" charset="0"/>
              <a:buNone/>
              <a:defRPr/>
            </a:pPr>
            <a:r>
              <a:rPr lang="nl-BE" sz="2200" dirty="0"/>
              <a:t> </a:t>
            </a:r>
          </a:p>
        </p:txBody>
      </p:sp>
      <p:sp>
        <p:nvSpPr>
          <p:cNvPr id="11268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rgbClr val="26262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73737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A6AE692-95EC-455C-B3BC-1F67850B6BD3}" type="slidenum">
              <a:rPr lang="en-US" altLang="nl-BE" sz="1400">
                <a:solidFill>
                  <a:srgbClr val="FFFFFF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nl-BE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7116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altLang="nl-BE" dirty="0"/>
              <a:t>Hoesthygiëne</a:t>
            </a:r>
          </a:p>
        </p:txBody>
      </p:sp>
      <p:sp>
        <p:nvSpPr>
          <p:cNvPr id="52228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633413" y="6092825"/>
            <a:ext cx="1905000" cy="4445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D4AE2D1-55EF-495E-BBAB-EB76FDF940A4}" type="slidenum">
              <a:rPr lang="en-US" altLang="nl-BE" sz="1400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40</a:t>
            </a:fld>
            <a:endParaRPr lang="en-US" altLang="nl-BE" sz="1400">
              <a:solidFill>
                <a:srgbClr val="000000"/>
              </a:solidFill>
            </a:endParaRPr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/>
              <a:t>Kleine bacteriën en virussen kunnen via de uitgehoeste druppeltjes meeliften naar een andere persoon</a:t>
            </a:r>
            <a:br>
              <a:rPr lang="nl-BE" dirty="0"/>
            </a:br>
            <a:endParaRPr lang="nl-BE" dirty="0"/>
          </a:p>
          <a:p>
            <a:r>
              <a:rPr lang="nl-BE" dirty="0"/>
              <a:t>Hoesten en niezen gebeurt met zo’n kracht dat de druppeltjes</a:t>
            </a:r>
            <a:br>
              <a:rPr lang="nl-BE" dirty="0"/>
            </a:br>
            <a:r>
              <a:rPr lang="nl-BE" dirty="0"/>
              <a:t>1,5 meter weggeslingerd </a:t>
            </a:r>
            <a:br>
              <a:rPr lang="nl-BE" dirty="0"/>
            </a:br>
            <a:r>
              <a:rPr lang="nl-BE" dirty="0"/>
              <a:t>worden</a:t>
            </a:r>
          </a:p>
        </p:txBody>
      </p:sp>
      <p:pic>
        <p:nvPicPr>
          <p:cNvPr id="7170" name="Picture 2" descr="hoesthygienenieuw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270604"/>
            <a:ext cx="3275856" cy="25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308493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jdelijke aanduiding voor dianummer 1"/>
          <p:cNvSpPr>
            <a:spLocks noGrp="1"/>
          </p:cNvSpPr>
          <p:nvPr>
            <p:ph type="sldNum" sz="quarter" idx="4294967295"/>
          </p:nvPr>
        </p:nvSpPr>
        <p:spPr>
          <a:xfrm>
            <a:off x="633413" y="6092825"/>
            <a:ext cx="1905000" cy="4445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7F505-2935-4DD3-A77D-D62F7D03FDBB}" type="slidenum">
              <a:rPr kumimoji="0" lang="en-US" altLang="nl-BE" sz="14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nl-BE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50179" name="Tijdelijke aanduiding voor inhoud 8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17463"/>
            <a:ext cx="5957888" cy="6840537"/>
          </a:xfrm>
        </p:spPr>
      </p:pic>
    </p:spTree>
    <p:extLst>
      <p:ext uri="{BB962C8B-B14F-4D97-AF65-F5344CB8AC3E}">
        <p14:creationId xmlns:p14="http://schemas.microsoft.com/office/powerpoint/2010/main" val="750240054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nl-BE" altLang="nl-BE" sz="4000"/>
              <a:t> Linnen </a:t>
            </a:r>
            <a:endParaRPr lang="nl-BE" altLang="nl-BE" sz="40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96913" y="1628775"/>
            <a:ext cx="8328025" cy="518477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endParaRPr lang="nl-BE" sz="2000" dirty="0">
              <a:latin typeface="Verdana 11"/>
              <a:cs typeface="Verdana 11"/>
            </a:endParaRPr>
          </a:p>
          <a:p>
            <a:pPr>
              <a:lnSpc>
                <a:spcPct val="80000"/>
              </a:lnSpc>
              <a:defRPr/>
            </a:pPr>
            <a:r>
              <a:rPr lang="nl-BE" sz="2700" dirty="0">
                <a:latin typeface="Verdana 11"/>
              </a:rPr>
              <a:t>Linnen: potentieel besmet, bevat MO van de huid en darm.  </a:t>
            </a:r>
          </a:p>
          <a:p>
            <a:pPr lvl="1">
              <a:lnSpc>
                <a:spcPct val="80000"/>
              </a:lnSpc>
              <a:defRPr/>
            </a:pPr>
            <a:r>
              <a:rPr lang="nl-BE" sz="2300" dirty="0">
                <a:latin typeface="Verdana 11"/>
              </a:rPr>
              <a:t>Handhygiëne na manipulatie  </a:t>
            </a:r>
          </a:p>
          <a:p>
            <a:pPr>
              <a:lnSpc>
                <a:spcPct val="80000"/>
              </a:lnSpc>
              <a:defRPr/>
            </a:pPr>
            <a:endParaRPr lang="nl-BE" sz="2700" dirty="0">
              <a:latin typeface="Verdana 11"/>
            </a:endParaRPr>
          </a:p>
          <a:p>
            <a:pPr>
              <a:lnSpc>
                <a:spcPct val="80000"/>
              </a:lnSpc>
              <a:defRPr/>
            </a:pPr>
            <a:r>
              <a:rPr lang="nl-BE" sz="2700" dirty="0">
                <a:latin typeface="Verdana 11"/>
              </a:rPr>
              <a:t>Scheiding tussen zuiver en vuil linnen</a:t>
            </a:r>
          </a:p>
          <a:p>
            <a:pPr>
              <a:lnSpc>
                <a:spcPct val="80000"/>
              </a:lnSpc>
              <a:defRPr/>
            </a:pPr>
            <a:endParaRPr lang="nl-BE" sz="2700" dirty="0">
              <a:latin typeface="Verdana 11"/>
            </a:endParaRPr>
          </a:p>
          <a:p>
            <a:pPr>
              <a:lnSpc>
                <a:spcPct val="80000"/>
              </a:lnSpc>
              <a:defRPr/>
            </a:pPr>
            <a:r>
              <a:rPr lang="nl-BE" sz="2700" dirty="0">
                <a:latin typeface="Verdana 11"/>
              </a:rPr>
              <a:t>Linnen liefst in afgedekte of gesloten karren en blijft verpakt tot het moment van verbruik</a:t>
            </a:r>
          </a:p>
          <a:p>
            <a:pPr marL="0" indent="0">
              <a:buFont typeface="Times" panose="02020603050405020304" pitchFamily="18" charset="0"/>
              <a:buNone/>
              <a:defRPr/>
            </a:pPr>
            <a:endParaRPr lang="nl-BE" dirty="0"/>
          </a:p>
          <a:p>
            <a:pPr marL="0" indent="0">
              <a:buFont typeface="Times" panose="02020603050405020304" pitchFamily="18" charset="0"/>
              <a:buNone/>
              <a:defRPr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0267468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3373050F-EF7D-47D4-AEE9-69A7898C9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9" y="1839367"/>
            <a:ext cx="6300192" cy="4175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058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altLang="en-US" sz="4000" dirty="0"/>
              <a:t>Correct gebruik van linnen</a:t>
            </a:r>
          </a:p>
        </p:txBody>
      </p:sp>
      <p:sp>
        <p:nvSpPr>
          <p:cNvPr id="45059" name="Tekstvak 2"/>
          <p:cNvSpPr txBox="1">
            <a:spLocks noChangeArrowheads="1"/>
          </p:cNvSpPr>
          <p:nvPr/>
        </p:nvSpPr>
        <p:spPr bwMode="auto">
          <a:xfrm>
            <a:off x="0" y="1772816"/>
            <a:ext cx="2913062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nl-BE" altLang="en-US" sz="2000" dirty="0">
              <a:latin typeface="Verdana 11"/>
              <a:ea typeface="Verdana 11"/>
              <a:cs typeface="Verdana 11"/>
            </a:endParaRPr>
          </a:p>
          <a:p>
            <a:r>
              <a:rPr lang="nl-BE" altLang="en-US" sz="1600" dirty="0">
                <a:solidFill>
                  <a:srgbClr val="464646"/>
                </a:solidFill>
                <a:latin typeface="Verdana 11"/>
                <a:ea typeface="+mn-ea"/>
                <a:cs typeface="Arial" pitchFamily="34" charset="0"/>
              </a:rPr>
              <a:t>Vervangen van linnen -&gt; aërosolen van kiemen</a:t>
            </a:r>
          </a:p>
          <a:p>
            <a:endParaRPr lang="nl-BE" altLang="en-US" sz="1600" dirty="0">
              <a:solidFill>
                <a:srgbClr val="464646"/>
              </a:solidFill>
              <a:latin typeface="Verdana 11"/>
              <a:ea typeface="+mn-ea"/>
              <a:cs typeface="Arial" pitchFamily="34" charset="0"/>
            </a:endParaRPr>
          </a:p>
          <a:p>
            <a:r>
              <a:rPr lang="nl-BE" altLang="en-US" sz="1600" dirty="0">
                <a:solidFill>
                  <a:srgbClr val="464646"/>
                </a:solidFill>
                <a:latin typeface="Verdana 11"/>
                <a:ea typeface="+mn-ea"/>
                <a:cs typeface="Arial" pitchFamily="34" charset="0"/>
              </a:rPr>
              <a:t>30 min na manipulatie linnen geen aseptische technieken uitvoeren</a:t>
            </a:r>
          </a:p>
        </p:txBody>
      </p:sp>
      <p:sp>
        <p:nvSpPr>
          <p:cNvPr id="45061" name="Tekstvak 4"/>
          <p:cNvSpPr txBox="1">
            <a:spLocks noChangeArrowheads="1"/>
          </p:cNvSpPr>
          <p:nvPr/>
        </p:nvSpPr>
        <p:spPr bwMode="auto">
          <a:xfrm>
            <a:off x="2913062" y="6009876"/>
            <a:ext cx="22320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nl-BE" altLang="en-US" sz="1100" dirty="0" err="1">
                <a:latin typeface="Verdana 11"/>
                <a:ea typeface="Verdana 11"/>
                <a:cs typeface="Verdana 11"/>
              </a:rPr>
              <a:t>Shiomori</a:t>
            </a:r>
            <a:r>
              <a:rPr lang="nl-BE" altLang="en-US" sz="1100" dirty="0">
                <a:latin typeface="Verdana 11"/>
                <a:ea typeface="Verdana 11"/>
                <a:cs typeface="Verdana 11"/>
              </a:rPr>
              <a:t> et al. J. </a:t>
            </a:r>
            <a:r>
              <a:rPr lang="nl-BE" altLang="en-US" sz="1100" dirty="0" err="1">
                <a:latin typeface="Verdana 11"/>
                <a:ea typeface="Verdana 11"/>
                <a:cs typeface="Verdana 11"/>
              </a:rPr>
              <a:t>Hosp</a:t>
            </a:r>
            <a:r>
              <a:rPr lang="nl-BE" altLang="en-US" sz="1100" dirty="0">
                <a:latin typeface="Verdana 11"/>
                <a:ea typeface="Verdana 11"/>
                <a:cs typeface="Verdana 11"/>
              </a:rPr>
              <a:t>. Infect, 2002</a:t>
            </a:r>
          </a:p>
        </p:txBody>
      </p:sp>
    </p:spTree>
    <p:extLst>
      <p:ext uri="{BB962C8B-B14F-4D97-AF65-F5344CB8AC3E}">
        <p14:creationId xmlns:p14="http://schemas.microsoft.com/office/powerpoint/2010/main" val="1295332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2F775C-7C17-43E1-AA9E-186589B8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9438" y="404664"/>
            <a:ext cx="8229600" cy="70609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nl-BE" sz="4000" dirty="0">
                <a:ea typeface="+mn-ea"/>
              </a:rPr>
              <a:t>Belang van een goede reiniging en desinfectie 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2D69C62-96AC-44DA-8B5E-5E4252BA4056}"/>
              </a:ext>
            </a:extLst>
          </p:cNvPr>
          <p:cNvSpPr txBox="1"/>
          <p:nvPr/>
        </p:nvSpPr>
        <p:spPr>
          <a:xfrm>
            <a:off x="579438" y="1916832"/>
            <a:ext cx="7593012" cy="532453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l-BE" sz="2000" dirty="0">
                <a:latin typeface="Verdana 11"/>
                <a:cs typeface="Verdana 11"/>
              </a:rPr>
              <a:t>Zoeken naar een aanvaardbaar evenwicht tussen ‘aanvoer’ en ‘afvoer’</a:t>
            </a:r>
          </a:p>
          <a:p>
            <a:pPr>
              <a:defRPr/>
            </a:pPr>
            <a:endParaRPr lang="nl-BE" sz="2000" dirty="0">
              <a:latin typeface="Verdana 11"/>
              <a:cs typeface="Verdana 11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l-BE" sz="2000" dirty="0">
                <a:latin typeface="Verdana 11"/>
                <a:cs typeface="Verdana 11"/>
              </a:rPr>
              <a:t>MO kunnen langdurig overleven in de omgeving</a:t>
            </a:r>
          </a:p>
          <a:p>
            <a:pPr lvl="1">
              <a:defRPr/>
            </a:pPr>
            <a:endParaRPr lang="nl-BE" sz="2000" dirty="0">
              <a:latin typeface="Verdana 11"/>
              <a:cs typeface="Verdana 11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l-BE" sz="2000" dirty="0">
                <a:latin typeface="Verdana 11"/>
                <a:cs typeface="Verdana 11"/>
              </a:rPr>
              <a:t>Overdracht van besmette oppervlakken naar handen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nl-BE" sz="2000" dirty="0">
              <a:latin typeface="Verdana 11"/>
              <a:cs typeface="Verdana 11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l-BE" sz="2000" dirty="0">
                <a:latin typeface="Verdana 11"/>
                <a:cs typeface="Verdana 11"/>
              </a:rPr>
              <a:t>Het meest aantal kiemen: horizontale oppervlakken, dicht bij patiënt</a:t>
            </a:r>
          </a:p>
          <a:p>
            <a:pPr>
              <a:defRPr/>
            </a:pPr>
            <a:endParaRPr lang="nl-BE" sz="2000" dirty="0">
              <a:latin typeface="Verdana 11"/>
              <a:cs typeface="Verdana 11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l-BE" sz="2000" dirty="0">
                <a:latin typeface="Verdana 11"/>
                <a:cs typeface="Verdana 11"/>
              </a:rPr>
              <a:t>Bij het gebruik van ontsmettingsmiddelen: de concentratie en tijd van inwerking zijn van groot belang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nl-BE" sz="2000" dirty="0">
              <a:latin typeface="Verdana 11"/>
              <a:cs typeface="Verdana 11"/>
            </a:endParaRP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nl-BE" sz="2000" dirty="0">
                <a:latin typeface="Verdana 11"/>
                <a:cs typeface="Verdana 11"/>
              </a:rPr>
              <a:t>Belang van high-</a:t>
            </a:r>
            <a:r>
              <a:rPr lang="nl-BE" sz="2000" dirty="0" err="1">
                <a:latin typeface="Verdana 11"/>
                <a:cs typeface="Verdana 11"/>
              </a:rPr>
              <a:t>touch</a:t>
            </a:r>
            <a:r>
              <a:rPr lang="nl-BE" sz="2000" dirty="0">
                <a:latin typeface="Verdana 11"/>
                <a:cs typeface="Verdana 11"/>
              </a:rPr>
              <a:t> oppervlakken </a:t>
            </a: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endParaRPr lang="nl-BE" sz="2000" dirty="0">
              <a:latin typeface="Verdana 11"/>
              <a:cs typeface="Verdana 11"/>
            </a:endParaRPr>
          </a:p>
          <a:p>
            <a:pPr lvl="1">
              <a:defRPr/>
            </a:pPr>
            <a:endParaRPr lang="nl-BE" sz="2000" dirty="0">
              <a:latin typeface="Verdana 11"/>
              <a:cs typeface="Verdana 11"/>
            </a:endParaRPr>
          </a:p>
          <a:p>
            <a:pPr lvl="1">
              <a:defRPr/>
            </a:pPr>
            <a:endParaRPr lang="nl-BE" sz="2000" dirty="0" err="1">
              <a:latin typeface="Verdana 11"/>
              <a:cs typeface="Verdana 11"/>
            </a:endParaRPr>
          </a:p>
        </p:txBody>
      </p:sp>
    </p:spTree>
    <p:extLst>
      <p:ext uri="{BB962C8B-B14F-4D97-AF65-F5344CB8AC3E}">
        <p14:creationId xmlns:p14="http://schemas.microsoft.com/office/powerpoint/2010/main" val="25833342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BE" altLang="nl-BE"/>
          </a:p>
        </p:txBody>
      </p:sp>
      <p:sp>
        <p:nvSpPr>
          <p:cNvPr id="51203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rgbClr val="26262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73737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E9D63E-C10A-4225-8692-EE9275A87258}" type="slidenum">
              <a:rPr lang="en-US" altLang="nl-BE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US" altLang="nl-BE" sz="1400"/>
          </a:p>
        </p:txBody>
      </p:sp>
      <p:pic>
        <p:nvPicPr>
          <p:cNvPr id="5120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341438"/>
            <a:ext cx="5338762" cy="3284537"/>
          </a:xfrm>
          <a:noFill/>
        </p:spPr>
      </p:pic>
      <p:pic>
        <p:nvPicPr>
          <p:cNvPr id="5120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665163"/>
            <a:ext cx="2663825" cy="530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9750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BE" altLang="nl-BE"/>
          </a:p>
        </p:txBody>
      </p:sp>
      <p:sp>
        <p:nvSpPr>
          <p:cNvPr id="52227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rgbClr val="26262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73737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ACB334E-EF9D-441E-9900-197EBD51D657}" type="slidenum">
              <a:rPr lang="en-US" altLang="nl-BE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US" altLang="nl-BE" sz="1400"/>
          </a:p>
        </p:txBody>
      </p:sp>
      <p:pic>
        <p:nvPicPr>
          <p:cNvPr id="5222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950" y="1268413"/>
            <a:ext cx="8840788" cy="3951287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7970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Belangrijke aandachtspunten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23528" y="1628800"/>
            <a:ext cx="8229600" cy="4525963"/>
          </a:xfrm>
        </p:spPr>
        <p:txBody>
          <a:bodyPr>
            <a:normAutofit/>
          </a:bodyPr>
          <a:lstStyle/>
          <a:p>
            <a:r>
              <a:rPr lang="nl-BE" dirty="0"/>
              <a:t>Materialen gebruikt bij patiënt steeds reinigen en desinfecteren voor gebruik bij andere patiënt, Vb. met </a:t>
            </a:r>
            <a:r>
              <a:rPr lang="nl-BE" dirty="0" err="1"/>
              <a:t>Clinell</a:t>
            </a:r>
            <a:r>
              <a:rPr lang="nl-BE" dirty="0"/>
              <a:t>® </a:t>
            </a:r>
            <a:r>
              <a:rPr lang="nl-BE" dirty="0" err="1"/>
              <a:t>wipes</a:t>
            </a:r>
            <a:endParaRPr lang="nl-BE" dirty="0"/>
          </a:p>
          <a:p>
            <a:endParaRPr lang="nl-BE" dirty="0"/>
          </a:p>
          <a:p>
            <a:endParaRPr lang="nl-BE" dirty="0"/>
          </a:p>
        </p:txBody>
      </p:sp>
      <p:pic>
        <p:nvPicPr>
          <p:cNvPr id="5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01008"/>
            <a:ext cx="3744416" cy="265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09962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611560" y="1050995"/>
            <a:ext cx="2892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>
                <a:solidFill>
                  <a:srgbClr val="464646"/>
                </a:solidFill>
                <a:latin typeface="Arial" pitchFamily="34" charset="0"/>
                <a:cs typeface="Arial" pitchFamily="34" charset="0"/>
              </a:rPr>
              <a:t>Bij C “plus” isolatie: </a:t>
            </a:r>
          </a:p>
          <a:p>
            <a:r>
              <a:rPr lang="nl-BE" sz="2000" dirty="0">
                <a:solidFill>
                  <a:srgbClr val="464646"/>
                </a:solidFill>
                <a:latin typeface="Arial" pitchFamily="34" charset="0"/>
                <a:cs typeface="Arial" pitchFamily="34" charset="0"/>
              </a:rPr>
              <a:t>gebruik </a:t>
            </a:r>
            <a:r>
              <a:rPr lang="nl-BE" sz="2000" dirty="0" err="1">
                <a:solidFill>
                  <a:srgbClr val="464646"/>
                </a:solidFill>
                <a:latin typeface="Arial" pitchFamily="34" charset="0"/>
                <a:cs typeface="Arial" pitchFamily="34" charset="0"/>
              </a:rPr>
              <a:t>Clinell</a:t>
            </a:r>
            <a:r>
              <a:rPr lang="nl-BE" sz="2000" dirty="0">
                <a:solidFill>
                  <a:srgbClr val="46464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l-BE" sz="2000" dirty="0" err="1">
                <a:solidFill>
                  <a:srgbClr val="464646"/>
                </a:solidFill>
                <a:latin typeface="Arial" pitchFamily="34" charset="0"/>
                <a:cs typeface="Arial" pitchFamily="34" charset="0"/>
              </a:rPr>
              <a:t>peracetic</a:t>
            </a:r>
            <a:r>
              <a:rPr lang="nl-BE" sz="2000" dirty="0">
                <a:solidFill>
                  <a:srgbClr val="464646"/>
                </a:solidFill>
                <a:latin typeface="Arial" pitchFamily="34" charset="0"/>
                <a:cs typeface="Arial" pitchFamily="34" charset="0"/>
              </a:rPr>
              <a:t> acid </a:t>
            </a:r>
            <a:r>
              <a:rPr lang="nl-BE" sz="2000" dirty="0" err="1">
                <a:solidFill>
                  <a:srgbClr val="464646"/>
                </a:solidFill>
                <a:latin typeface="Arial" pitchFamily="34" charset="0"/>
                <a:cs typeface="Arial" pitchFamily="34" charset="0"/>
              </a:rPr>
              <a:t>wipes</a:t>
            </a:r>
            <a:r>
              <a:rPr lang="nl-BE" sz="2000" dirty="0">
                <a:solidFill>
                  <a:srgbClr val="464646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239" y="692696"/>
            <a:ext cx="2745665" cy="1799178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074652"/>
            <a:ext cx="7884368" cy="315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97914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7290" y="-5562"/>
            <a:ext cx="4869419" cy="686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73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611188" y="188640"/>
            <a:ext cx="7997825" cy="1143000"/>
          </a:xfrm>
        </p:spPr>
        <p:txBody>
          <a:bodyPr>
            <a:normAutofit/>
          </a:bodyPr>
          <a:lstStyle/>
          <a:p>
            <a:r>
              <a:rPr lang="nl-BE" altLang="nl-BE" sz="4000" dirty="0"/>
              <a:t>Zorginfectie (nosocomiale infectie)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0458" y="1318049"/>
            <a:ext cx="8064500" cy="5300662"/>
          </a:xfrm>
        </p:spPr>
        <p:txBody>
          <a:bodyPr>
            <a:normAutofit fontScale="47500" lnSpcReduction="20000"/>
          </a:bodyPr>
          <a:lstStyle/>
          <a:p>
            <a:pPr marL="0">
              <a:lnSpc>
                <a:spcPct val="150000"/>
              </a:lnSpc>
              <a:defRPr/>
            </a:pPr>
            <a:r>
              <a:rPr lang="fr-FR" sz="3500" dirty="0" err="1"/>
              <a:t>Infectie</a:t>
            </a:r>
            <a:r>
              <a:rPr lang="fr-FR" sz="3500" dirty="0"/>
              <a:t> </a:t>
            </a:r>
            <a:r>
              <a:rPr lang="fr-FR" sz="3500" dirty="0" err="1"/>
              <a:t>verworven</a:t>
            </a:r>
            <a:r>
              <a:rPr lang="fr-FR" sz="3500" dirty="0"/>
              <a:t> </a:t>
            </a:r>
            <a:r>
              <a:rPr lang="fr-FR" sz="3500" dirty="0" err="1"/>
              <a:t>door</a:t>
            </a:r>
            <a:r>
              <a:rPr lang="fr-FR" sz="3500" dirty="0"/>
              <a:t> </a:t>
            </a:r>
            <a:r>
              <a:rPr lang="fr-FR" sz="3500" dirty="0" err="1"/>
              <a:t>een</a:t>
            </a:r>
            <a:r>
              <a:rPr lang="fr-FR" sz="3500" dirty="0"/>
              <a:t> </a:t>
            </a:r>
            <a:r>
              <a:rPr lang="fr-FR" sz="3500" dirty="0" err="1"/>
              <a:t>patiënt</a:t>
            </a:r>
            <a:r>
              <a:rPr lang="fr-FR" sz="3500" dirty="0"/>
              <a:t> </a:t>
            </a:r>
            <a:r>
              <a:rPr lang="fr-FR" sz="3500" dirty="0" err="1"/>
              <a:t>tijdens</a:t>
            </a:r>
            <a:r>
              <a:rPr lang="fr-FR" sz="3500" dirty="0"/>
              <a:t> de zorg in het </a:t>
            </a:r>
            <a:r>
              <a:rPr lang="fr-FR" sz="3500" dirty="0" err="1"/>
              <a:t>ziekenhuis</a:t>
            </a:r>
            <a:r>
              <a:rPr lang="fr-FR" sz="3500" dirty="0"/>
              <a:t> of </a:t>
            </a:r>
          </a:p>
          <a:p>
            <a:pPr marL="400050" lvl="1" indent="0">
              <a:lnSpc>
                <a:spcPct val="150000"/>
              </a:lnSpc>
              <a:buNone/>
              <a:defRPr/>
            </a:pPr>
            <a:r>
              <a:rPr lang="fr-FR" sz="3500" dirty="0"/>
              <a:t>elke </a:t>
            </a:r>
            <a:r>
              <a:rPr lang="fr-FR" sz="3500" dirty="0" err="1"/>
              <a:t>andere</a:t>
            </a:r>
            <a:r>
              <a:rPr lang="fr-FR" sz="3500" dirty="0"/>
              <a:t> </a:t>
            </a:r>
            <a:r>
              <a:rPr lang="fr-FR" sz="3500" dirty="0" err="1"/>
              <a:t>zorgvoorziening</a:t>
            </a:r>
            <a:r>
              <a:rPr lang="fr-FR" sz="3500" dirty="0"/>
              <a:t>. (&gt;48u na </a:t>
            </a:r>
            <a:r>
              <a:rPr lang="fr-FR" sz="3500" dirty="0" err="1"/>
              <a:t>opname</a:t>
            </a:r>
            <a:r>
              <a:rPr lang="fr-FR" sz="3500" dirty="0"/>
              <a:t>)</a:t>
            </a:r>
            <a:br>
              <a:rPr lang="fr-FR" sz="3500" dirty="0"/>
            </a:br>
            <a:endParaRPr lang="fr-FR" sz="3500" dirty="0"/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BE" sz="3400" kern="1200" dirty="0"/>
              <a:t>ECDC:  7,3% van de patiënten gehospitaliseerd in België lopen zorginfectie </a:t>
            </a:r>
            <a:r>
              <a:rPr lang="nl-BE" sz="3400" dirty="0"/>
              <a:t>op</a:t>
            </a:r>
            <a:br>
              <a:rPr lang="nl-BE" sz="3400" dirty="0"/>
            </a:br>
            <a:r>
              <a:rPr lang="nl-BE" sz="3400" kern="1200" dirty="0">
                <a:solidFill>
                  <a:schemeClr val="tx1"/>
                </a:solidFill>
              </a:rPr>
              <a:t>  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BE" sz="3400" kern="1200" dirty="0"/>
              <a:t>Gevolgen:</a:t>
            </a:r>
            <a:endParaRPr lang="nl-BE" sz="3400" dirty="0"/>
          </a:p>
          <a:p>
            <a:pPr marL="742950" lvl="2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BE" sz="3400" dirty="0"/>
              <a:t>↑ opname duur (gem. 1 week)</a:t>
            </a:r>
          </a:p>
          <a:p>
            <a:pPr marL="742950" lvl="2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BE" sz="3400" dirty="0"/>
              <a:t>↑ mortaliteit (17 494 overlijdens tgv NI, 2625 kunnen rechtstreeks toegeschreven worden aan NI = ongeveer 7 per dag) </a:t>
            </a:r>
          </a:p>
          <a:p>
            <a:pPr marL="1200150" lvl="3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BE" sz="3400" dirty="0"/>
              <a:t>Meer doden – in </a:t>
            </a:r>
            <a:r>
              <a:rPr lang="nl-BE" sz="3400" dirty="0" err="1"/>
              <a:t>belgië</a:t>
            </a:r>
            <a:r>
              <a:rPr lang="nl-BE" sz="3400" dirty="0"/>
              <a:t> – dan door verkeersongevallen</a:t>
            </a:r>
          </a:p>
          <a:p>
            <a:pPr marL="742950" lvl="2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BE" sz="3400" dirty="0"/>
              <a:t>Extra jaarlijkse kost van 400 miljoen </a:t>
            </a:r>
          </a:p>
          <a:p>
            <a:pPr marL="742950" lvl="2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BE" sz="3400" dirty="0"/>
              <a:t>Gevoelens van eenzaamheid, angst,..</a:t>
            </a:r>
          </a:p>
          <a:p>
            <a:pPr marL="742950" lvl="2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nl-BE" sz="3400" dirty="0"/>
              <a:t>Ontwikkeling van AB resistentie</a:t>
            </a:r>
          </a:p>
          <a:p>
            <a:pPr marL="742950" lvl="2" indent="-342900" eaLnBrk="1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nl-BE" sz="2000" dirty="0">
              <a:solidFill>
                <a:schemeClr val="tx1"/>
              </a:solidFill>
            </a:endParaRPr>
          </a:p>
          <a:p>
            <a:pPr marL="400050" lvl="2" indent="0" eaLnBrk="1" hangingPunct="1">
              <a:lnSpc>
                <a:spcPct val="150000"/>
              </a:lnSpc>
              <a:buNone/>
              <a:defRPr/>
            </a:pPr>
            <a:endParaRPr lang="nl-BE" sz="2000" kern="1200" dirty="0">
              <a:solidFill>
                <a:schemeClr val="tx1"/>
              </a:solidFill>
            </a:endParaRPr>
          </a:p>
          <a:p>
            <a:pPr marL="400050" lvl="2" indent="0" eaLnBrk="1" hangingPunct="1">
              <a:lnSpc>
                <a:spcPct val="150000"/>
              </a:lnSpc>
              <a:buNone/>
              <a:defRPr/>
            </a:pPr>
            <a:endParaRPr lang="nl-BE" sz="2000" kern="1200" dirty="0">
              <a:solidFill>
                <a:schemeClr val="tx1"/>
              </a:solidFill>
            </a:endParaRPr>
          </a:p>
        </p:txBody>
      </p:sp>
      <p:sp>
        <p:nvSpPr>
          <p:cNvPr id="13316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rgbClr val="26262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73737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80CD83-B223-4930-A10C-BB276CBFA9DA}" type="slidenum">
              <a:rPr lang="en-US" altLang="nl-BE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nl-BE" sz="1400"/>
          </a:p>
        </p:txBody>
      </p:sp>
    </p:spTree>
    <p:extLst>
      <p:ext uri="{BB962C8B-B14F-4D97-AF65-F5344CB8AC3E}">
        <p14:creationId xmlns:p14="http://schemas.microsoft.com/office/powerpoint/2010/main" val="311532203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2492375"/>
            <a:ext cx="7559675" cy="2008188"/>
          </a:xfrm>
        </p:spPr>
        <p:txBody>
          <a:bodyPr/>
          <a:lstStyle/>
          <a:p>
            <a:pPr eaLnBrk="1" hangingPunct="1"/>
            <a:r>
              <a:rPr lang="nl-NL" altLang="nl-BE" dirty="0"/>
              <a:t>Isolatiemaatregelen</a:t>
            </a:r>
            <a:br>
              <a:rPr lang="nl-NL" altLang="nl-BE" dirty="0"/>
            </a:br>
            <a:br>
              <a:rPr lang="nl-NL" altLang="nl-BE" dirty="0"/>
            </a:br>
            <a:endParaRPr lang="nl-NL" altLang="nl-BE" b="0" dirty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idx="1"/>
          </p:nvPr>
        </p:nvSpPr>
        <p:spPr>
          <a:xfrm flipH="1">
            <a:off x="250825" y="5516563"/>
            <a:ext cx="8353425" cy="7207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nl-NL" altLang="nl-BE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45024"/>
            <a:ext cx="4376663" cy="2958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856390"/>
      </p:ext>
    </p:extLst>
  </p:cSld>
  <p:clrMapOvr>
    <a:masterClrMapping/>
  </p:clrMapOvr>
  <p:transition spd="slow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BE" altLang="nl-BE"/>
          </a:p>
        </p:txBody>
      </p:sp>
      <p:sp>
        <p:nvSpPr>
          <p:cNvPr id="45059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rgbClr val="26262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73737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3E38253-7E55-46AB-9747-BB3DCD673F8F}" type="slidenum">
              <a:rPr lang="en-US" altLang="nl-BE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US" altLang="nl-BE" sz="1400"/>
          </a:p>
        </p:txBody>
      </p:sp>
      <p:pic>
        <p:nvPicPr>
          <p:cNvPr id="4506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875184"/>
            <a:ext cx="4533900" cy="5218112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836613"/>
            <a:ext cx="36512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9625" y="2432050"/>
            <a:ext cx="58738" cy="3589338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120775"/>
            <a:ext cx="3255962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3419475"/>
            <a:ext cx="3255963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8618520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altLang="nl-BE" dirty="0"/>
              <a:t>Soorten isolatie</a:t>
            </a:r>
          </a:p>
        </p:txBody>
      </p:sp>
      <p:sp>
        <p:nvSpPr>
          <p:cNvPr id="52227" name="Tijdelijke aanduiding voor inhoud 2"/>
          <p:cNvSpPr>
            <a:spLocks noGrp="1"/>
          </p:cNvSpPr>
          <p:nvPr>
            <p:ph idx="1"/>
          </p:nvPr>
        </p:nvSpPr>
        <p:spPr>
          <a:xfrm>
            <a:off x="539552" y="1628800"/>
            <a:ext cx="8496944" cy="4191000"/>
          </a:xfrm>
        </p:spPr>
        <p:txBody>
          <a:bodyPr>
            <a:normAutofit/>
          </a:bodyPr>
          <a:lstStyle/>
          <a:p>
            <a:pPr eaLnBrk="1" hangingPunct="1">
              <a:buFontTx/>
              <a:buChar char="•"/>
            </a:pPr>
            <a:r>
              <a:rPr lang="nl-BE" altLang="nl-BE" dirty="0" err="1"/>
              <a:t>Aërogene</a:t>
            </a:r>
            <a:r>
              <a:rPr lang="nl-BE" altLang="nl-BE" dirty="0"/>
              <a:t> isolatie  	 </a:t>
            </a:r>
            <a:r>
              <a:rPr lang="nl-BE" altLang="nl-BE" b="1" dirty="0"/>
              <a:t>A </a:t>
            </a:r>
            <a:r>
              <a:rPr lang="nl-BE" altLang="nl-BE" sz="2700" dirty="0"/>
              <a:t>(lucht)</a:t>
            </a:r>
          </a:p>
          <a:p>
            <a:pPr eaLnBrk="1" hangingPunct="1">
              <a:buFontTx/>
              <a:buChar char="•"/>
            </a:pPr>
            <a:r>
              <a:rPr lang="nl-BE" altLang="nl-BE" dirty="0"/>
              <a:t>Contact isolatie 		 </a:t>
            </a:r>
            <a:r>
              <a:rPr lang="nl-BE" altLang="nl-BE" b="1" dirty="0"/>
              <a:t>C </a:t>
            </a:r>
            <a:r>
              <a:rPr lang="nl-BE" altLang="nl-BE" sz="2700" dirty="0"/>
              <a:t>(huidcontact)</a:t>
            </a:r>
          </a:p>
          <a:p>
            <a:pPr eaLnBrk="1" hangingPunct="1">
              <a:buFontTx/>
              <a:buChar char="•"/>
            </a:pPr>
            <a:r>
              <a:rPr lang="nl-BE" altLang="nl-BE" dirty="0"/>
              <a:t>Mucoviscidose		 </a:t>
            </a:r>
            <a:r>
              <a:rPr lang="nl-BE" altLang="nl-BE" b="1" dirty="0"/>
              <a:t>C min</a:t>
            </a:r>
          </a:p>
          <a:p>
            <a:pPr eaLnBrk="1" hangingPunct="1">
              <a:buFontTx/>
              <a:buChar char="•"/>
            </a:pPr>
            <a:r>
              <a:rPr lang="nl-BE" altLang="nl-BE" dirty="0" err="1"/>
              <a:t>Droplet</a:t>
            </a:r>
            <a:r>
              <a:rPr lang="nl-BE" altLang="nl-BE" dirty="0"/>
              <a:t> isolatie 		 </a:t>
            </a:r>
            <a:r>
              <a:rPr lang="nl-BE" altLang="nl-BE" b="1" dirty="0"/>
              <a:t>D </a:t>
            </a:r>
            <a:r>
              <a:rPr lang="nl-BE" altLang="nl-BE" sz="2700" dirty="0"/>
              <a:t>(speeksel, druppels)</a:t>
            </a:r>
            <a:endParaRPr lang="nl-BE" altLang="nl-BE" dirty="0"/>
          </a:p>
          <a:p>
            <a:pPr eaLnBrk="1" hangingPunct="1">
              <a:buFontTx/>
              <a:buChar char="•"/>
            </a:pPr>
            <a:r>
              <a:rPr lang="nl-BE" altLang="nl-BE" dirty="0" err="1"/>
              <a:t>Clostridioides</a:t>
            </a:r>
            <a:r>
              <a:rPr lang="nl-BE" altLang="nl-BE" dirty="0"/>
              <a:t> </a:t>
            </a:r>
            <a:r>
              <a:rPr lang="nl-BE" altLang="nl-BE" dirty="0" err="1"/>
              <a:t>difficile</a:t>
            </a:r>
            <a:r>
              <a:rPr lang="nl-BE" altLang="nl-BE" dirty="0"/>
              <a:t> 	 </a:t>
            </a:r>
            <a:r>
              <a:rPr lang="nl-BE" altLang="nl-BE" b="1" dirty="0"/>
              <a:t>C “plus” </a:t>
            </a:r>
            <a:r>
              <a:rPr lang="nl-BE" altLang="nl-BE" sz="2700" dirty="0"/>
              <a:t>(stoelgang) </a:t>
            </a:r>
          </a:p>
          <a:p>
            <a:pPr eaLnBrk="1" hangingPunct="1">
              <a:buFontTx/>
              <a:buChar char="•"/>
            </a:pPr>
            <a:r>
              <a:rPr lang="nl-BE" altLang="nl-BE" dirty="0"/>
              <a:t>Beschermende isolatie  </a:t>
            </a:r>
            <a:r>
              <a:rPr lang="nl-BE" altLang="nl-BE" b="1" dirty="0"/>
              <a:t>B</a:t>
            </a:r>
          </a:p>
          <a:p>
            <a:pPr eaLnBrk="1" hangingPunct="1">
              <a:buFontTx/>
              <a:buChar char="•"/>
            </a:pPr>
            <a:r>
              <a:rPr lang="nl-BE" altLang="nl-BE" dirty="0" err="1"/>
              <a:t>Droplet</a:t>
            </a:r>
            <a:r>
              <a:rPr lang="nl-BE" altLang="nl-BE" dirty="0"/>
              <a:t>  plus                  </a:t>
            </a:r>
            <a:r>
              <a:rPr lang="nl-BE" altLang="nl-BE" b="1" dirty="0"/>
              <a:t>D “plus” </a:t>
            </a:r>
            <a:endParaRPr lang="nl-BE" altLang="nl-BE" sz="2800" dirty="0"/>
          </a:p>
        </p:txBody>
      </p:sp>
      <p:sp>
        <p:nvSpPr>
          <p:cNvPr id="52228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633413" y="6092825"/>
            <a:ext cx="1905000" cy="4445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8D4AE2D1-55EF-495E-BBAB-EB76FDF940A4}" type="slidenum">
              <a:rPr lang="en-US" altLang="nl-BE" sz="1400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52</a:t>
            </a:fld>
            <a:endParaRPr lang="en-US" altLang="nl-BE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476684"/>
      </p:ext>
    </p:extLst>
  </p:cSld>
  <p:clrMapOvr>
    <a:masterClrMapping/>
  </p:clrMapOvr>
  <p:transition spd="slow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78312"/>
          </a:xfrm>
        </p:spPr>
        <p:txBody>
          <a:bodyPr>
            <a:normAutofit/>
          </a:bodyPr>
          <a:lstStyle/>
          <a:p>
            <a:r>
              <a:rPr lang="nl-BE" altLang="nl-BE" dirty="0"/>
              <a:t>Algemeenheden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51520" y="983943"/>
            <a:ext cx="8784976" cy="5976664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nl-BE" sz="2600" dirty="0"/>
              <a:t>Doel:</a:t>
            </a:r>
            <a:r>
              <a:rPr lang="nl-BE" dirty="0"/>
              <a:t> </a:t>
            </a:r>
          </a:p>
          <a:p>
            <a:pPr lvl="1">
              <a:defRPr/>
            </a:pPr>
            <a:r>
              <a:rPr lang="nl-BE" sz="2600" dirty="0"/>
              <a:t>Besmetting voorkomen:</a:t>
            </a:r>
            <a:endParaRPr lang="nl-BE" dirty="0"/>
          </a:p>
          <a:p>
            <a:pPr lvl="2">
              <a:defRPr/>
            </a:pPr>
            <a:r>
              <a:rPr lang="nl-BE" sz="2200" dirty="0"/>
              <a:t>Tussen patiënten onderling </a:t>
            </a:r>
          </a:p>
          <a:p>
            <a:pPr lvl="2">
              <a:defRPr/>
            </a:pPr>
            <a:r>
              <a:rPr lang="nl-BE" sz="2200" dirty="0"/>
              <a:t>Tussen personeel en patiënten </a:t>
            </a:r>
          </a:p>
          <a:p>
            <a:pPr lvl="2">
              <a:defRPr/>
            </a:pPr>
            <a:r>
              <a:rPr lang="nl-BE" sz="2200" dirty="0"/>
              <a:t>Tussen patiënten en personeel</a:t>
            </a:r>
            <a:br>
              <a:rPr lang="nl-BE" sz="2200" dirty="0"/>
            </a:br>
            <a:endParaRPr lang="nl-BE" sz="2200" dirty="0"/>
          </a:p>
          <a:p>
            <a:pPr>
              <a:defRPr/>
            </a:pPr>
            <a:r>
              <a:rPr lang="nl-BE" sz="2600" dirty="0" err="1"/>
              <a:t>Cohorteren</a:t>
            </a:r>
            <a:r>
              <a:rPr lang="nl-BE" sz="2600" dirty="0"/>
              <a:t> van patiënten met dezelfde kiem kan enkel na overleg met ziekenhuishygiëne </a:t>
            </a:r>
            <a:br>
              <a:rPr lang="nl-BE" sz="3000" dirty="0"/>
            </a:br>
            <a:endParaRPr lang="nl-BE" sz="3000" dirty="0"/>
          </a:p>
          <a:p>
            <a:pPr>
              <a:defRPr/>
            </a:pPr>
            <a:r>
              <a:rPr lang="nl-BE" sz="2600" dirty="0"/>
              <a:t>Isolatiemaatregelen worden genomen </a:t>
            </a:r>
            <a:r>
              <a:rPr lang="nl-BE" sz="2600" u="sng" dirty="0"/>
              <a:t>bovenop</a:t>
            </a:r>
            <a:r>
              <a:rPr lang="nl-BE" sz="2600" dirty="0"/>
              <a:t> de standaard voorzorgsmaatregelen</a:t>
            </a:r>
            <a:br>
              <a:rPr lang="nl-BE" sz="2600" dirty="0"/>
            </a:br>
            <a:endParaRPr lang="nl-BE" sz="2600" dirty="0"/>
          </a:p>
          <a:p>
            <a:pPr>
              <a:defRPr/>
            </a:pPr>
            <a:r>
              <a:rPr lang="nl-BE" sz="2800" dirty="0"/>
              <a:t>Aan iedere isolatiekamer hangt een isolatiekaart</a:t>
            </a:r>
            <a:br>
              <a:rPr lang="nl-BE" sz="2800" dirty="0"/>
            </a:br>
            <a:endParaRPr lang="nl-BE" sz="2800" dirty="0"/>
          </a:p>
          <a:p>
            <a:pPr>
              <a:defRPr/>
            </a:pPr>
            <a:r>
              <a:rPr lang="nl-BE" sz="2800" dirty="0"/>
              <a:t>Schoonmaak verwijdert isolatiekaart</a:t>
            </a:r>
          </a:p>
          <a:p>
            <a:pPr marL="0" indent="0">
              <a:buNone/>
              <a:defRPr/>
            </a:pPr>
            <a:endParaRPr lang="nl-BE" dirty="0"/>
          </a:p>
          <a:p>
            <a:pPr>
              <a:defRPr/>
            </a:pPr>
            <a:endParaRPr lang="nl-BE" dirty="0"/>
          </a:p>
          <a:p>
            <a:pPr>
              <a:defRPr/>
            </a:pPr>
            <a:endParaRPr lang="nl-BE" dirty="0"/>
          </a:p>
        </p:txBody>
      </p:sp>
      <p:sp>
        <p:nvSpPr>
          <p:cNvPr id="53252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633413" y="6092825"/>
            <a:ext cx="1905000" cy="4445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B8E5C06-C4FE-4847-B019-0EEFCC10EEDE}" type="slidenum">
              <a:rPr lang="en-US" altLang="nl-BE" sz="14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53</a:t>
            </a:fld>
            <a:endParaRPr lang="en-US" altLang="nl-BE" sz="1400" dirty="0"/>
          </a:p>
        </p:txBody>
      </p:sp>
    </p:spTree>
    <p:extLst>
      <p:ext uri="{BB962C8B-B14F-4D97-AF65-F5344CB8AC3E}">
        <p14:creationId xmlns:p14="http://schemas.microsoft.com/office/powerpoint/2010/main" val="2331279959"/>
      </p:ext>
    </p:extLst>
  </p:cSld>
  <p:clrMapOvr>
    <a:masterClrMapping/>
  </p:clrMapOvr>
  <p:transition spd="slow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altLang="nl-BE"/>
              <a:t>Algemeenheden</a:t>
            </a:r>
          </a:p>
        </p:txBody>
      </p:sp>
      <p:sp>
        <p:nvSpPr>
          <p:cNvPr id="54275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85395"/>
          </a:xfrm>
        </p:spPr>
        <p:txBody>
          <a:bodyPr>
            <a:normAutofit fontScale="92500" lnSpcReduction="10000"/>
          </a:bodyPr>
          <a:lstStyle/>
          <a:p>
            <a:r>
              <a:rPr lang="nl-BE" altLang="en-US" sz="2800" b="1" dirty="0"/>
              <a:t>B isolatie</a:t>
            </a:r>
            <a:endParaRPr lang="nl-BE" altLang="en-US" sz="2800" dirty="0"/>
          </a:p>
          <a:p>
            <a:pPr lvl="1"/>
            <a:r>
              <a:rPr lang="nl-BE" altLang="en-US" sz="2400" dirty="0"/>
              <a:t>Eerst verzorgen ter bescherming van de patiënt </a:t>
            </a:r>
          </a:p>
          <a:p>
            <a:pPr lvl="1"/>
            <a:r>
              <a:rPr lang="nl-BE" altLang="en-US" sz="2400" dirty="0"/>
              <a:t>Beschermende isolatie</a:t>
            </a:r>
            <a:br>
              <a:rPr lang="nl-BE" altLang="en-US" dirty="0"/>
            </a:br>
            <a:endParaRPr lang="nl-BE" altLang="en-US" b="1" dirty="0"/>
          </a:p>
          <a:p>
            <a:r>
              <a:rPr lang="nl-BE" altLang="nl-BE" sz="2800" b="1" dirty="0"/>
              <a:t>Vervolgens standaard patiënten</a:t>
            </a:r>
            <a:br>
              <a:rPr lang="nl-BE" altLang="nl-BE" sz="2800" dirty="0"/>
            </a:br>
            <a:endParaRPr lang="nl-BE" altLang="nl-BE" sz="2800" dirty="0"/>
          </a:p>
          <a:p>
            <a:r>
              <a:rPr lang="nl-BE" sz="2800" b="1" dirty="0"/>
              <a:t>C min – A – D – D ”plus”- C – C “plus”</a:t>
            </a:r>
            <a:endParaRPr lang="nl-BE" sz="2800" dirty="0"/>
          </a:p>
          <a:p>
            <a:pPr lvl="1"/>
            <a:r>
              <a:rPr lang="nl-BE" altLang="en-US" sz="2400" dirty="0"/>
              <a:t>Als laatste verzorgen</a:t>
            </a:r>
          </a:p>
          <a:p>
            <a:pPr lvl="1"/>
            <a:r>
              <a:rPr lang="nl-BE" altLang="en-US" sz="2200" dirty="0"/>
              <a:t>Bronisolatie</a:t>
            </a:r>
          </a:p>
          <a:p>
            <a:endParaRPr lang="nl-BE" altLang="en-US" sz="2800" dirty="0"/>
          </a:p>
          <a:p>
            <a:r>
              <a:rPr lang="nl-BE" altLang="en-US" sz="2800" b="1" dirty="0"/>
              <a:t>Ideale volgorde isolatiekamers </a:t>
            </a:r>
          </a:p>
          <a:p>
            <a:pPr lvl="1"/>
            <a:r>
              <a:rPr lang="nl-BE" sz="2200" dirty="0"/>
              <a:t>B – S – C’min – A – D – D ”plus”- C – C “plus”</a:t>
            </a:r>
          </a:p>
          <a:p>
            <a:endParaRPr lang="nl-BE" altLang="nl-BE" sz="2800" dirty="0"/>
          </a:p>
        </p:txBody>
      </p:sp>
      <p:sp>
        <p:nvSpPr>
          <p:cNvPr id="54276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633413" y="6092825"/>
            <a:ext cx="1905000" cy="4445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F3CB5B4-B8A9-482C-8056-9A1CABD10E75}" type="slidenum">
              <a:rPr lang="en-US" altLang="nl-BE" sz="1400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54</a:t>
            </a:fld>
            <a:endParaRPr lang="en-US" altLang="nl-BE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19452"/>
      </p:ext>
    </p:extLst>
  </p:cSld>
  <p:clrMapOvr>
    <a:masterClrMapping/>
  </p:clrMapOvr>
  <p:transition spd="slow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jdelijke aanduiding voor dianummer 4"/>
          <p:cNvSpPr>
            <a:spLocks noGrp="1"/>
          </p:cNvSpPr>
          <p:nvPr>
            <p:ph type="sldNum" sz="quarter" idx="4294967295"/>
          </p:nvPr>
        </p:nvSpPr>
        <p:spPr>
          <a:xfrm>
            <a:off x="633413" y="6092825"/>
            <a:ext cx="1905000" cy="4445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8E71C38-ECCB-45AF-93C2-4C82A454C935}" type="slidenum">
              <a:rPr lang="en-US" altLang="nl-BE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n-US" altLang="nl-BE" sz="1400"/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333375"/>
            <a:ext cx="7997825" cy="136683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nl-BE" sz="3600" dirty="0" err="1"/>
              <a:t>Aërogene</a:t>
            </a:r>
            <a:r>
              <a:rPr lang="nl-NL" altLang="nl-BE" sz="3600" dirty="0"/>
              <a:t> (A) isolatiemaatregelen</a:t>
            </a:r>
            <a:br>
              <a:rPr lang="nl-NL" altLang="nl-BE" sz="3600" dirty="0"/>
            </a:br>
            <a:r>
              <a:rPr lang="nl-NL" altLang="nl-BE" sz="2800" dirty="0"/>
              <a:t>“kiemoverdracht via de lucht”</a:t>
            </a:r>
            <a:br>
              <a:rPr lang="nl-NL" altLang="nl-BE" sz="3600" dirty="0"/>
            </a:br>
            <a:endParaRPr lang="nl-NL" altLang="nl-BE" sz="3600" dirty="0"/>
          </a:p>
        </p:txBody>
      </p:sp>
      <p:sp>
        <p:nvSpPr>
          <p:cNvPr id="57349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1773238"/>
            <a:ext cx="3482975" cy="4392612"/>
          </a:xfrm>
          <a:ln w="19050"/>
        </p:spPr>
        <p:txBody>
          <a:bodyPr>
            <a:normAutofit fontScale="47500" lnSpcReduction="20000"/>
          </a:bodyPr>
          <a:lstStyle/>
          <a:p>
            <a:pPr marL="0" indent="0" eaLnBrk="1" hangingPunct="1">
              <a:buFont typeface="Times" pitchFamily="18" charset="0"/>
              <a:buNone/>
              <a:defRPr/>
            </a:pPr>
            <a:r>
              <a:rPr lang="nl-NL" sz="3200" u="sng" dirty="0"/>
              <a:t>Aandachtspunten</a:t>
            </a:r>
            <a:r>
              <a:rPr lang="nl-NL" sz="3200" dirty="0"/>
              <a:t>:</a:t>
            </a:r>
          </a:p>
          <a:p>
            <a:pPr lvl="1" eaLnBrk="1" hangingPunct="1">
              <a:defRPr/>
            </a:pPr>
            <a:r>
              <a:rPr lang="nl-NL" sz="3200" dirty="0"/>
              <a:t>Iedereen die kamer binnenkomt draagt steeds ultrafiltrerend (type FFP2) masker.</a:t>
            </a:r>
          </a:p>
          <a:p>
            <a:pPr lvl="1" eaLnBrk="1" hangingPunct="1">
              <a:defRPr/>
            </a:pPr>
            <a:r>
              <a:rPr lang="nl-NL" sz="3200" dirty="0"/>
              <a:t>P. draagt minimum chirurgisch masker bij transport</a:t>
            </a:r>
          </a:p>
          <a:p>
            <a:pPr lvl="1" eaLnBrk="1" hangingPunct="1">
              <a:defRPr/>
            </a:pPr>
            <a:r>
              <a:rPr lang="nl-NL" sz="3200" dirty="0"/>
              <a:t>Opname steeds in kamer met sas.</a:t>
            </a:r>
          </a:p>
          <a:p>
            <a:pPr lvl="1" eaLnBrk="1" hangingPunct="1">
              <a:defRPr/>
            </a:pPr>
            <a:r>
              <a:rPr lang="nl-NL" sz="3200" dirty="0"/>
              <a:t>Deur steeds sluiten.</a:t>
            </a:r>
          </a:p>
          <a:p>
            <a:pPr eaLnBrk="1" hangingPunct="1">
              <a:defRPr/>
            </a:pPr>
            <a:endParaRPr lang="nl-NL" sz="3200" dirty="0"/>
          </a:p>
          <a:p>
            <a:pPr marL="0" indent="0" eaLnBrk="1" hangingPunct="1">
              <a:buFont typeface="Times" pitchFamily="18" charset="0"/>
              <a:buNone/>
              <a:defRPr/>
            </a:pPr>
            <a:r>
              <a:rPr lang="nl-NL" sz="3200" u="sng" dirty="0"/>
              <a:t>Voorbeelden:</a:t>
            </a:r>
          </a:p>
          <a:p>
            <a:pPr marL="914400" lvl="1" indent="-457200" eaLnBrk="1" hangingPunct="1">
              <a:defRPr/>
            </a:pPr>
            <a:r>
              <a:rPr lang="nl-NL" sz="3200" dirty="0"/>
              <a:t>Mazelen</a:t>
            </a:r>
          </a:p>
          <a:p>
            <a:pPr marL="914400" lvl="1" indent="-457200" eaLnBrk="1" hangingPunct="1">
              <a:defRPr/>
            </a:pPr>
            <a:r>
              <a:rPr lang="nl-NL" sz="3200" dirty="0"/>
              <a:t>Tuberculose </a:t>
            </a:r>
          </a:p>
          <a:p>
            <a:pPr marL="914400" lvl="1" indent="-457200" eaLnBrk="1" hangingPunct="1">
              <a:defRPr/>
            </a:pPr>
            <a:r>
              <a:rPr lang="nl-NL" sz="3200" dirty="0"/>
              <a:t>Varicella (= ook contact)</a:t>
            </a:r>
          </a:p>
          <a:p>
            <a:pPr marL="914400" lvl="1" indent="-457200" eaLnBrk="1" hangingPunct="1">
              <a:defRPr/>
            </a:pPr>
            <a:r>
              <a:rPr lang="nl-NL" sz="3200" dirty="0"/>
              <a:t>SARS (= ook contact)</a:t>
            </a:r>
          </a:p>
          <a:p>
            <a:pPr marL="669925" lvl="1" indent="-212725" eaLnBrk="1" hangingPunct="1">
              <a:buFont typeface="Times" pitchFamily="18" charset="0"/>
              <a:buNone/>
              <a:defRPr/>
            </a:pPr>
            <a:endParaRPr lang="nl-NL" dirty="0"/>
          </a:p>
          <a:p>
            <a:pPr eaLnBrk="1" hangingPunct="1">
              <a:defRPr/>
            </a:pPr>
            <a:endParaRPr lang="nl-NL" dirty="0"/>
          </a:p>
        </p:txBody>
      </p:sp>
      <p:sp>
        <p:nvSpPr>
          <p:cNvPr id="17413" name="Tijdelijke aanduiding voor inhoud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BE" altLang="nl-BE"/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412875"/>
            <a:ext cx="2219325" cy="506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3748170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Tuberculose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BE" dirty="0"/>
              <a:t>Besmettelijke ziekte door bacil van Koch</a:t>
            </a:r>
            <a:br>
              <a:rPr lang="nl-BE" dirty="0"/>
            </a:br>
            <a:endParaRPr lang="nl-BE" dirty="0"/>
          </a:p>
          <a:p>
            <a:r>
              <a:rPr lang="nl-BE" dirty="0"/>
              <a:t>Meest voorkomende vorm is long TBC </a:t>
            </a:r>
            <a:br>
              <a:rPr lang="nl-BE" dirty="0"/>
            </a:br>
            <a:endParaRPr lang="nl-BE" dirty="0"/>
          </a:p>
          <a:p>
            <a:r>
              <a:rPr lang="nl-BE" dirty="0"/>
              <a:t>Open long TBC: overdracht via lucht </a:t>
            </a:r>
            <a:br>
              <a:rPr lang="nl-BE" dirty="0"/>
            </a:br>
            <a:endParaRPr lang="nl-BE" dirty="0"/>
          </a:p>
          <a:p>
            <a:r>
              <a:rPr lang="nl-BE" dirty="0"/>
              <a:t>Patiënt met open tuberculose:</a:t>
            </a:r>
          </a:p>
          <a:p>
            <a:pPr lvl="1"/>
            <a:r>
              <a:rPr lang="nl-BE" dirty="0"/>
              <a:t>Ziek </a:t>
            </a:r>
          </a:p>
          <a:p>
            <a:pPr lvl="1"/>
            <a:r>
              <a:rPr lang="nl-BE" dirty="0"/>
              <a:t>Besmettelijk </a:t>
            </a:r>
          </a:p>
          <a:p>
            <a:pPr lvl="1"/>
            <a:r>
              <a:rPr lang="nl-BE" dirty="0"/>
              <a:t>Langdurige opname in ziekenhuis</a:t>
            </a:r>
            <a:br>
              <a:rPr lang="nl-BE" dirty="0"/>
            </a:br>
            <a:endParaRPr lang="nl-BE" dirty="0"/>
          </a:p>
          <a:p>
            <a:r>
              <a:rPr lang="nl-BE" dirty="0"/>
              <a:t>Patiënten liggen meestal in SV op D15 </a:t>
            </a:r>
            <a:br>
              <a:rPr lang="nl-BE" dirty="0"/>
            </a:br>
            <a:endParaRPr lang="nl-BE" dirty="0"/>
          </a:p>
        </p:txBody>
      </p:sp>
      <p:pic>
        <p:nvPicPr>
          <p:cNvPr id="1026" name="Picture 2" descr="Tuberculose - TBC | gezondheid.b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356992"/>
            <a:ext cx="2736304" cy="1628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1087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jdelijke aanduiding voor dianummer 4"/>
          <p:cNvSpPr>
            <a:spLocks noGrp="1"/>
          </p:cNvSpPr>
          <p:nvPr>
            <p:ph type="sldNum" sz="quarter" idx="4294967295"/>
          </p:nvPr>
        </p:nvSpPr>
        <p:spPr>
          <a:xfrm>
            <a:off x="633413" y="6092825"/>
            <a:ext cx="1905000" cy="4445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426318D-1D7C-4F4C-B99D-4BA9585F2FDA}" type="slidenum">
              <a:rPr lang="en-US" altLang="nl-BE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57</a:t>
            </a:fld>
            <a:endParaRPr lang="en-US" altLang="nl-BE" sz="140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997825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nl-BE" sz="3600" dirty="0" err="1"/>
              <a:t>Droplet</a:t>
            </a:r>
            <a:r>
              <a:rPr lang="nl-NL" altLang="nl-BE" sz="3600" dirty="0"/>
              <a:t> (D) isolatiemaatregelen</a:t>
            </a:r>
            <a:br>
              <a:rPr lang="nl-NL" altLang="nl-BE" sz="3600" dirty="0"/>
            </a:br>
            <a:r>
              <a:rPr lang="nl-NL" altLang="nl-BE" sz="3600" dirty="0"/>
              <a:t> </a:t>
            </a:r>
            <a:r>
              <a:rPr lang="nl-NL" altLang="nl-BE" sz="2800" dirty="0"/>
              <a:t>“kiemoverdracht via speekseldruppels</a:t>
            </a:r>
            <a:r>
              <a:rPr lang="nl-NL" altLang="nl-BE" sz="2800" i="1" dirty="0"/>
              <a:t>”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06938" y="1903413"/>
            <a:ext cx="3924300" cy="3808412"/>
          </a:xfrm>
          <a:ln w="19050">
            <a:miter lim="800000"/>
            <a:headEnd/>
            <a:tailEnd/>
          </a:ln>
        </p:spPr>
        <p:txBody>
          <a:bodyPr>
            <a:normAutofit fontScale="92500" lnSpcReduction="10000"/>
          </a:bodyPr>
          <a:lstStyle/>
          <a:p>
            <a:pPr marL="0" indent="0" eaLnBrk="1" hangingPunct="1">
              <a:buFont typeface="Times" pitchFamily="18" charset="0"/>
              <a:buNone/>
              <a:defRPr/>
            </a:pPr>
            <a:r>
              <a:rPr lang="nl-NL" altLang="nl-BE" sz="1800" u="sng" dirty="0"/>
              <a:t>Aandachtspunten:</a:t>
            </a:r>
          </a:p>
          <a:p>
            <a:pPr lvl="1" eaLnBrk="1" hangingPunct="1">
              <a:defRPr/>
            </a:pPr>
            <a:r>
              <a:rPr lang="nl-NL" altLang="nl-BE" sz="2000" dirty="0"/>
              <a:t>Iedereen draagt verzorgingsmasker bij betreden van de kamer.</a:t>
            </a:r>
          </a:p>
          <a:p>
            <a:pPr eaLnBrk="1" hangingPunct="1">
              <a:defRPr/>
            </a:pPr>
            <a:endParaRPr lang="nl-NL" altLang="nl-BE" sz="1800" dirty="0"/>
          </a:p>
          <a:p>
            <a:pPr marL="0" indent="0" eaLnBrk="1" hangingPunct="1">
              <a:buFont typeface="Times" pitchFamily="18" charset="0"/>
              <a:buNone/>
              <a:defRPr/>
            </a:pPr>
            <a:r>
              <a:rPr lang="nl-NL" altLang="nl-BE" sz="1800" u="sng" dirty="0"/>
              <a:t>Voorbeelden:</a:t>
            </a:r>
          </a:p>
          <a:p>
            <a:pPr marL="669925" lvl="1" indent="-212725" eaLnBrk="1" hangingPunct="1">
              <a:defRPr/>
            </a:pPr>
            <a:r>
              <a:rPr lang="nl-NL" altLang="nl-BE" sz="1800" dirty="0" err="1"/>
              <a:t>Haemophilus</a:t>
            </a:r>
            <a:r>
              <a:rPr lang="nl-NL" altLang="nl-BE" sz="1800" dirty="0"/>
              <a:t> influenza</a:t>
            </a:r>
          </a:p>
          <a:p>
            <a:pPr marL="669925" lvl="1" indent="-212725" eaLnBrk="1" hangingPunct="1">
              <a:defRPr/>
            </a:pPr>
            <a:r>
              <a:rPr lang="nl-NL" altLang="nl-BE" sz="1800" dirty="0"/>
              <a:t>Neisseria meningitis</a:t>
            </a:r>
          </a:p>
          <a:p>
            <a:pPr marL="669925" lvl="1" indent="-212725" eaLnBrk="1" hangingPunct="1">
              <a:defRPr/>
            </a:pPr>
            <a:r>
              <a:rPr lang="nl-NL" altLang="nl-BE" sz="1800" dirty="0"/>
              <a:t>Bacteriële respiratoire infecties zoals mycoplasma, kinkhoest, scarlatina, difterie</a:t>
            </a:r>
          </a:p>
          <a:p>
            <a:pPr marL="669925" lvl="1" indent="-212725" eaLnBrk="1" hangingPunct="1">
              <a:defRPr/>
            </a:pPr>
            <a:r>
              <a:rPr lang="nl-NL" altLang="nl-BE" sz="1800" dirty="0"/>
              <a:t>Virale infecties: </a:t>
            </a:r>
            <a:r>
              <a:rPr lang="nl-NL" altLang="nl-BE" sz="1800" dirty="0" err="1"/>
              <a:t>adenovirus</a:t>
            </a:r>
            <a:r>
              <a:rPr lang="nl-NL" altLang="nl-BE" sz="1800" dirty="0"/>
              <a:t>, influenza, bof, </a:t>
            </a:r>
            <a:r>
              <a:rPr lang="nl-NL" altLang="nl-BE" sz="1800" dirty="0" err="1"/>
              <a:t>parvovirus</a:t>
            </a:r>
            <a:r>
              <a:rPr lang="nl-NL" altLang="nl-BE" sz="1800" dirty="0"/>
              <a:t> en rubella</a:t>
            </a:r>
          </a:p>
        </p:txBody>
      </p:sp>
      <p:pic>
        <p:nvPicPr>
          <p:cNvPr id="18437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8888" y="1700213"/>
            <a:ext cx="2041525" cy="49625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8620738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jdelijke aanduiding voor dianummer 4"/>
          <p:cNvSpPr>
            <a:spLocks noGrp="1"/>
          </p:cNvSpPr>
          <p:nvPr>
            <p:ph type="sldNum" sz="quarter" idx="4294967295"/>
          </p:nvPr>
        </p:nvSpPr>
        <p:spPr>
          <a:xfrm>
            <a:off x="633413" y="6092825"/>
            <a:ext cx="1905000" cy="4445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8955DE-DE9F-4285-98C7-7A41EB04C348}" type="slidenum">
              <a:rPr lang="en-US" altLang="nl-BE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58</a:t>
            </a:fld>
            <a:endParaRPr lang="en-US" altLang="nl-BE" sz="1400"/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997825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NL" altLang="nl-BE" sz="3600" dirty="0" err="1"/>
              <a:t>Droplet</a:t>
            </a:r>
            <a:r>
              <a:rPr lang="nl-NL" altLang="nl-BE" sz="3600" dirty="0"/>
              <a:t> “plus” isolatiemaatregelen</a:t>
            </a:r>
            <a:br>
              <a:rPr lang="nl-NL" altLang="nl-BE" sz="3600" dirty="0"/>
            </a:br>
            <a:r>
              <a:rPr lang="nl-NL" altLang="nl-BE" sz="3600" dirty="0"/>
              <a:t> </a:t>
            </a:r>
            <a:r>
              <a:rPr lang="nl-NL" altLang="nl-BE" sz="2800" dirty="0"/>
              <a:t>“kiemoverdracht via fijne speekseldruppels”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06938" y="1903413"/>
            <a:ext cx="3924300" cy="3808412"/>
          </a:xfrm>
          <a:ln w="19050">
            <a:miter lim="800000"/>
            <a:headEnd/>
            <a:tailEnd/>
          </a:ln>
        </p:spPr>
        <p:txBody>
          <a:bodyPr/>
          <a:lstStyle/>
          <a:p>
            <a:pPr marL="0" indent="0" eaLnBrk="1" hangingPunct="1">
              <a:buFont typeface="Times" pitchFamily="18" charset="0"/>
              <a:buNone/>
              <a:defRPr/>
            </a:pPr>
            <a:r>
              <a:rPr lang="nl-NL" altLang="nl-BE" sz="1800" u="sng" dirty="0"/>
              <a:t>Aandachtspunten:</a:t>
            </a:r>
          </a:p>
          <a:p>
            <a:pPr lvl="1" eaLnBrk="1" hangingPunct="1">
              <a:defRPr/>
            </a:pPr>
            <a:r>
              <a:rPr lang="nl-NL" altLang="nl-BE" sz="1800" dirty="0"/>
              <a:t>Iedereen draagt een ultrafiltrerend masker (type FFP2) bij betreden van de kamer.</a:t>
            </a:r>
          </a:p>
          <a:p>
            <a:pPr lvl="1" eaLnBrk="1" hangingPunct="1">
              <a:defRPr/>
            </a:pPr>
            <a:r>
              <a:rPr lang="nl-NL" altLang="nl-BE" sz="1800" dirty="0"/>
              <a:t>Faceshield of beschermbril bij contact met patiënt/omgeving.</a:t>
            </a:r>
          </a:p>
          <a:p>
            <a:pPr lvl="1" eaLnBrk="1" hangingPunct="1">
              <a:defRPr/>
            </a:pPr>
            <a:r>
              <a:rPr lang="nl-NL" altLang="nl-BE" sz="1800" dirty="0"/>
              <a:t>Deur steeds sluiten</a:t>
            </a:r>
          </a:p>
          <a:p>
            <a:pPr eaLnBrk="1" hangingPunct="1">
              <a:defRPr/>
            </a:pPr>
            <a:endParaRPr lang="nl-NL" altLang="nl-BE" sz="1800" dirty="0"/>
          </a:p>
          <a:p>
            <a:pPr marL="0" indent="0" eaLnBrk="1" hangingPunct="1">
              <a:buFont typeface="Times" pitchFamily="18" charset="0"/>
              <a:buNone/>
              <a:defRPr/>
            </a:pPr>
            <a:r>
              <a:rPr lang="nl-NL" altLang="nl-BE" sz="1800" u="sng" dirty="0"/>
              <a:t>Voorbeelden:</a:t>
            </a:r>
          </a:p>
          <a:p>
            <a:pPr lvl="1" eaLnBrk="1" hangingPunct="1">
              <a:defRPr/>
            </a:pPr>
            <a:r>
              <a:rPr lang="nl-NL" altLang="nl-BE" sz="1800" dirty="0"/>
              <a:t>Covid (+ contact) </a:t>
            </a:r>
          </a:p>
        </p:txBody>
      </p:sp>
      <p:pic>
        <p:nvPicPr>
          <p:cNvPr id="19461" name="Tijdelijke aanduiding voor inhoud 1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5913" y="1412875"/>
            <a:ext cx="1512887" cy="5340350"/>
          </a:xfrm>
        </p:spPr>
      </p:pic>
    </p:spTree>
    <p:extLst>
      <p:ext uri="{BB962C8B-B14F-4D97-AF65-F5344CB8AC3E}">
        <p14:creationId xmlns:p14="http://schemas.microsoft.com/office/powerpoint/2010/main" val="492980078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jdelijke aanduiding voor dianummer 4"/>
          <p:cNvSpPr>
            <a:spLocks noGrp="1"/>
          </p:cNvSpPr>
          <p:nvPr>
            <p:ph type="sldNum" sz="quarter" idx="4294967295"/>
          </p:nvPr>
        </p:nvSpPr>
        <p:spPr>
          <a:xfrm>
            <a:off x="633413" y="6092825"/>
            <a:ext cx="1905000" cy="4445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A82843C-70E7-4D03-B3BC-18957D14FC64}" type="slidenum">
              <a:rPr lang="en-US" altLang="nl-BE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59</a:t>
            </a:fld>
            <a:endParaRPr lang="en-US" altLang="nl-BE" sz="1400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476250"/>
            <a:ext cx="7997825" cy="1368425"/>
          </a:xfrm>
        </p:spPr>
        <p:txBody>
          <a:bodyPr/>
          <a:lstStyle/>
          <a:p>
            <a:pPr eaLnBrk="1" hangingPunct="1"/>
            <a:r>
              <a:rPr lang="nl-NL" altLang="nl-BE" sz="3600" dirty="0"/>
              <a:t>Contact (C) isolatiemaatregelen</a:t>
            </a:r>
            <a:br>
              <a:rPr lang="nl-NL" altLang="nl-BE" sz="3600" dirty="0"/>
            </a:br>
            <a:r>
              <a:rPr lang="nl-NL" altLang="nl-BE" sz="2400" dirty="0"/>
              <a:t>“kiemoverdracht via </a:t>
            </a:r>
            <a:r>
              <a:rPr lang="nl-NL" altLang="nl-BE" sz="2600" dirty="0"/>
              <a:t>handen / omgeving” </a:t>
            </a:r>
            <a:br>
              <a:rPr lang="nl-NL" altLang="nl-BE" sz="2600" dirty="0"/>
            </a:br>
            <a:endParaRPr lang="nl-NL" altLang="nl-BE" sz="1800" dirty="0"/>
          </a:p>
        </p:txBody>
      </p:sp>
      <p:sp>
        <p:nvSpPr>
          <p:cNvPr id="59397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610100" y="1747876"/>
            <a:ext cx="3897313" cy="4333875"/>
          </a:xfrm>
          <a:ln w="19050"/>
        </p:spPr>
        <p:txBody>
          <a:bodyPr>
            <a:normAutofit fontScale="85000" lnSpcReduction="10000"/>
          </a:bodyPr>
          <a:lstStyle/>
          <a:p>
            <a:pPr marL="0" indent="0" eaLnBrk="1" hangingPunct="1">
              <a:buFont typeface="Times" pitchFamily="18" charset="0"/>
              <a:buNone/>
              <a:defRPr/>
            </a:pPr>
            <a:r>
              <a:rPr lang="nl-NL" sz="2000" u="sng" dirty="0"/>
              <a:t>Aandachtspunten</a:t>
            </a:r>
            <a:r>
              <a:rPr lang="nl-NL" sz="2000" dirty="0"/>
              <a:t>:</a:t>
            </a:r>
          </a:p>
          <a:p>
            <a:pPr lvl="1" eaLnBrk="1" hangingPunct="1">
              <a:defRPr/>
            </a:pPr>
            <a:r>
              <a:rPr lang="nl-NL" sz="1600" dirty="0"/>
              <a:t>Handschoenen + schort</a:t>
            </a:r>
          </a:p>
          <a:p>
            <a:pPr lvl="1" eaLnBrk="1" hangingPunct="1">
              <a:defRPr/>
            </a:pPr>
            <a:r>
              <a:rPr lang="nl-NL" sz="1600" dirty="0"/>
              <a:t>Materialen goed reinigen/ desinfecteren na gebruik.</a:t>
            </a:r>
          </a:p>
          <a:p>
            <a:pPr lvl="1" eaLnBrk="1" hangingPunct="1">
              <a:defRPr/>
            </a:pPr>
            <a:r>
              <a:rPr lang="nl-NL" sz="1600" dirty="0"/>
              <a:t>Aparte schoonmaakprocedure.</a:t>
            </a:r>
          </a:p>
          <a:p>
            <a:pPr marL="0" indent="0" eaLnBrk="1" hangingPunct="1">
              <a:buFont typeface="Times" pitchFamily="18" charset="0"/>
              <a:buNone/>
              <a:defRPr/>
            </a:pPr>
            <a:endParaRPr lang="nl-NL" sz="2000" dirty="0"/>
          </a:p>
          <a:p>
            <a:pPr marL="0" indent="0" eaLnBrk="1" hangingPunct="1">
              <a:buFont typeface="Times" pitchFamily="18" charset="0"/>
              <a:buNone/>
              <a:defRPr/>
            </a:pPr>
            <a:r>
              <a:rPr lang="nl-NL" sz="2000" u="sng" dirty="0"/>
              <a:t>Voorbeelden:</a:t>
            </a:r>
          </a:p>
          <a:p>
            <a:pPr marL="669925" lvl="1" indent="-212725" eaLnBrk="1" hangingPunct="1">
              <a:defRPr/>
            </a:pPr>
            <a:r>
              <a:rPr lang="nl-NL" sz="2000" dirty="0"/>
              <a:t>Multiresistente kiemen </a:t>
            </a:r>
            <a:br>
              <a:rPr lang="nl-NL" sz="2000" dirty="0"/>
            </a:br>
            <a:r>
              <a:rPr lang="nl-NL" sz="2000" dirty="0"/>
              <a:t>(MRSA + D isolatie)</a:t>
            </a:r>
          </a:p>
          <a:p>
            <a:pPr marL="669925" lvl="1" indent="-212725" eaLnBrk="1" hangingPunct="1">
              <a:defRPr/>
            </a:pPr>
            <a:r>
              <a:rPr lang="nl-NL" sz="2000" dirty="0"/>
              <a:t>Gastro-enteritis bij geluierde of incontinente patiënten R.S.V. (+ D isolatie ), </a:t>
            </a:r>
            <a:r>
              <a:rPr lang="nl-NL" sz="2000" dirty="0" err="1"/>
              <a:t>parainfluenza</a:t>
            </a:r>
            <a:r>
              <a:rPr lang="nl-NL" sz="2000" dirty="0"/>
              <a:t> of </a:t>
            </a:r>
            <a:r>
              <a:rPr lang="nl-NL" sz="2000" dirty="0" err="1"/>
              <a:t>enterovirale</a:t>
            </a:r>
            <a:r>
              <a:rPr lang="nl-NL" sz="2000" dirty="0"/>
              <a:t> infecties bij zuigelingen</a:t>
            </a:r>
          </a:p>
          <a:p>
            <a:pPr marL="457200" lvl="1" indent="0" eaLnBrk="1" hangingPunct="1">
              <a:buFont typeface="Times" pitchFamily="18" charset="0"/>
              <a:buNone/>
              <a:defRPr/>
            </a:pPr>
            <a:endParaRPr lang="nl-NL" sz="2000" dirty="0"/>
          </a:p>
          <a:p>
            <a:pPr marL="0" indent="0" eaLnBrk="1" hangingPunct="1">
              <a:buFont typeface="Times" pitchFamily="18" charset="0"/>
              <a:buNone/>
              <a:defRPr/>
            </a:pPr>
            <a:r>
              <a:rPr lang="nl-NL" sz="2400" dirty="0"/>
              <a:t>	</a:t>
            </a:r>
          </a:p>
        </p:txBody>
      </p:sp>
      <p:pic>
        <p:nvPicPr>
          <p:cNvPr id="20485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5913" y="1818817"/>
            <a:ext cx="1722438" cy="4622800"/>
          </a:xfrm>
          <a:noFill/>
        </p:spPr>
      </p:pic>
    </p:spTree>
    <p:extLst>
      <p:ext uri="{BB962C8B-B14F-4D97-AF65-F5344CB8AC3E}">
        <p14:creationId xmlns:p14="http://schemas.microsoft.com/office/powerpoint/2010/main" val="346858613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11560" y="2852936"/>
            <a:ext cx="8372475" cy="70485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fr-FR" altLang="fr-FR" sz="6600" b="1" dirty="0" err="1">
                <a:solidFill>
                  <a:schemeClr val="accent6">
                    <a:lumMod val="75000"/>
                  </a:schemeClr>
                </a:solidFill>
              </a:rPr>
              <a:t>Handhygiëne</a:t>
            </a:r>
            <a:r>
              <a:rPr lang="fr-FR" altLang="fr-FR" sz="6600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27584" y="3645024"/>
            <a:ext cx="7772400" cy="685800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defRPr/>
            </a:pPr>
            <a:r>
              <a:rPr lang="fr-FR" sz="4800" b="1" dirty="0">
                <a:solidFill>
                  <a:schemeClr val="accent3">
                    <a:lumMod val="75000"/>
                  </a:schemeClr>
                </a:solidFill>
              </a:rPr>
              <a:t>De </a:t>
            </a:r>
            <a:r>
              <a:rPr lang="fr-FR" sz="4800" b="1" dirty="0" err="1">
                <a:solidFill>
                  <a:schemeClr val="accent3">
                    <a:lumMod val="75000"/>
                  </a:schemeClr>
                </a:solidFill>
              </a:rPr>
              <a:t>fundamenten</a:t>
            </a:r>
            <a:endParaRPr lang="fr-FR" sz="4800" b="1" dirty="0">
              <a:solidFill>
                <a:schemeClr val="accent3">
                  <a:lumMod val="75000"/>
                </a:schemeClr>
              </a:solidFill>
            </a:endParaRPr>
          </a:p>
          <a:p>
            <a:pPr eaLnBrk="1" hangingPunct="1">
              <a:defRPr/>
            </a:pPr>
            <a:endParaRPr lang="fr-FR" sz="4800" b="1" dirty="0">
              <a:solidFill>
                <a:srgbClr val="FF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091132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5"/>
          <p:cNvSpPr>
            <a:spLocks noGrp="1"/>
          </p:cNvSpPr>
          <p:nvPr>
            <p:ph type="title"/>
          </p:nvPr>
        </p:nvSpPr>
        <p:spPr>
          <a:xfrm>
            <a:off x="633413" y="643285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nl-NL" altLang="nl-BE" sz="3600" dirty="0"/>
              <a:t>C “plus” isolatiemaatregelen</a:t>
            </a:r>
            <a:br>
              <a:rPr lang="nl-NL" altLang="nl-BE" sz="3600" dirty="0"/>
            </a:br>
            <a:r>
              <a:rPr lang="nl-NL" altLang="nl-BE" sz="2800" dirty="0"/>
              <a:t>“kiemoverdracht via handen / omgeving” </a:t>
            </a:r>
            <a:br>
              <a:rPr lang="nl-NL" altLang="nl-BE" sz="3200" dirty="0"/>
            </a:br>
            <a:endParaRPr lang="nl-BE" altLang="nl-BE" dirty="0"/>
          </a:p>
        </p:txBody>
      </p:sp>
      <p:sp>
        <p:nvSpPr>
          <p:cNvPr id="21507" name="Tijdelijke aanduiding voor dianummer 4"/>
          <p:cNvSpPr>
            <a:spLocks noGrp="1"/>
          </p:cNvSpPr>
          <p:nvPr>
            <p:ph type="sldNum" sz="quarter" idx="4294967295"/>
          </p:nvPr>
        </p:nvSpPr>
        <p:spPr>
          <a:xfrm>
            <a:off x="633413" y="6092825"/>
            <a:ext cx="1905000" cy="4445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8C17D61-2300-4110-93D6-83786F5EED46}" type="slidenum">
              <a:rPr lang="en-US" altLang="nl-BE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60</a:t>
            </a:fld>
            <a:endParaRPr lang="en-US" altLang="nl-BE" sz="1400"/>
          </a:p>
        </p:txBody>
      </p:sp>
      <p:sp>
        <p:nvSpPr>
          <p:cNvPr id="13" name="Tijdelijke aanduiding voor inhoud 12"/>
          <p:cNvSpPr>
            <a:spLocks noGrp="1"/>
          </p:cNvSpPr>
          <p:nvPr>
            <p:ph sz="half" idx="2"/>
          </p:nvPr>
        </p:nvSpPr>
        <p:spPr>
          <a:xfrm>
            <a:off x="4859338" y="1557338"/>
            <a:ext cx="3922712" cy="3808412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Font typeface="Times" pitchFamily="18" charset="0"/>
              <a:buNone/>
              <a:defRPr/>
            </a:pPr>
            <a:r>
              <a:rPr lang="nl-NL" sz="2000" u="sng" dirty="0"/>
              <a:t>Aandachtspunten:</a:t>
            </a:r>
          </a:p>
          <a:p>
            <a:pPr lvl="1" eaLnBrk="1" hangingPunct="1">
              <a:defRPr/>
            </a:pPr>
            <a:r>
              <a:rPr lang="nl-NL" sz="2000" dirty="0"/>
              <a:t>Handen wassen en ontsmetten.</a:t>
            </a:r>
          </a:p>
          <a:p>
            <a:pPr lvl="1" eaLnBrk="1" hangingPunct="1">
              <a:defRPr/>
            </a:pPr>
            <a:r>
              <a:rPr lang="nl-NL" sz="2000" dirty="0"/>
              <a:t>Eerst reinigen en nadien ontsmetten conform formularium ontsmettingsmiddelen.</a:t>
            </a:r>
          </a:p>
          <a:p>
            <a:pPr lvl="1" eaLnBrk="1" hangingPunct="1">
              <a:defRPr/>
            </a:pPr>
            <a:r>
              <a:rPr lang="nl-NL" sz="2100" dirty="0"/>
              <a:t>Handschoenen + schort.</a:t>
            </a:r>
          </a:p>
          <a:p>
            <a:pPr lvl="1" eaLnBrk="1" hangingPunct="1">
              <a:defRPr/>
            </a:pPr>
            <a:r>
              <a:rPr lang="nl-NL" sz="2100" dirty="0"/>
              <a:t>Aparte schoonmaakprocedure</a:t>
            </a:r>
          </a:p>
          <a:p>
            <a:pPr marL="457200" lvl="1" indent="0" eaLnBrk="1" hangingPunct="1">
              <a:buFont typeface="Times" pitchFamily="18" charset="0"/>
              <a:buNone/>
              <a:defRPr/>
            </a:pPr>
            <a:endParaRPr lang="nl-NL" sz="2100" dirty="0"/>
          </a:p>
          <a:p>
            <a:pPr marL="57150" indent="0" eaLnBrk="1" hangingPunct="1">
              <a:buFont typeface="Times" pitchFamily="18" charset="0"/>
              <a:buNone/>
              <a:defRPr/>
            </a:pPr>
            <a:r>
              <a:rPr lang="nl-NL" sz="2100" u="sng" dirty="0"/>
              <a:t>Voorbeelden:</a:t>
            </a:r>
          </a:p>
          <a:p>
            <a:pPr marL="914400" lvl="1" indent="-457200" eaLnBrk="1" hangingPunct="1">
              <a:defRPr/>
            </a:pPr>
            <a:r>
              <a:rPr lang="nl-NL" sz="2100" dirty="0"/>
              <a:t>Clostridioides difficile </a:t>
            </a:r>
          </a:p>
          <a:p>
            <a:pPr marL="914400" lvl="1" indent="-457200" eaLnBrk="1" hangingPunct="1">
              <a:defRPr/>
            </a:pPr>
            <a:r>
              <a:rPr lang="nl-NL" sz="2100" dirty="0" err="1"/>
              <a:t>Norovirus</a:t>
            </a:r>
            <a:endParaRPr lang="nl-NL" sz="2100" dirty="0"/>
          </a:p>
          <a:p>
            <a:pPr marL="914400" lvl="1" indent="-457200" eaLnBrk="1" hangingPunct="1">
              <a:defRPr/>
            </a:pPr>
            <a:endParaRPr lang="nl-BE" sz="2000" i="1" dirty="0"/>
          </a:p>
          <a:p>
            <a:pPr lvl="2">
              <a:defRPr/>
            </a:pPr>
            <a:endParaRPr lang="nl-BE" dirty="0"/>
          </a:p>
        </p:txBody>
      </p:sp>
      <p:pic>
        <p:nvPicPr>
          <p:cNvPr id="21509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466850"/>
            <a:ext cx="175260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3488302482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altLang="nl-BE" sz="3400" dirty="0"/>
              <a:t>Beschermende (B) isolatiemaatregelen </a:t>
            </a:r>
            <a:endParaRPr lang="nl-BE" altLang="nl-BE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half" idx="2"/>
          </p:nvPr>
        </p:nvSpPr>
        <p:spPr>
          <a:xfrm>
            <a:off x="4500563" y="1557338"/>
            <a:ext cx="4138612" cy="3808412"/>
          </a:xfrm>
        </p:spPr>
        <p:txBody>
          <a:bodyPr>
            <a:normAutofit fontScale="92500" lnSpcReduction="20000"/>
          </a:bodyPr>
          <a:lstStyle/>
          <a:p>
            <a:pPr marL="0" indent="0">
              <a:buFont typeface="Times" pitchFamily="18" charset="0"/>
              <a:buNone/>
              <a:defRPr/>
            </a:pPr>
            <a:r>
              <a:rPr lang="nl-BE" sz="2000" u="sng" dirty="0"/>
              <a:t>Aandachtspunten:</a:t>
            </a:r>
          </a:p>
          <a:p>
            <a:pPr lvl="1">
              <a:defRPr/>
            </a:pPr>
            <a:r>
              <a:rPr lang="nl-BE" sz="2000" dirty="0"/>
              <a:t>Kamer in overdruk</a:t>
            </a:r>
          </a:p>
          <a:p>
            <a:pPr lvl="1">
              <a:defRPr/>
            </a:pPr>
            <a:r>
              <a:rPr lang="nl-BE" sz="2000" dirty="0"/>
              <a:t>Deur steeds gesloten laten</a:t>
            </a:r>
          </a:p>
          <a:p>
            <a:pPr lvl="1">
              <a:defRPr/>
            </a:pPr>
            <a:r>
              <a:rPr lang="nl-BE" sz="2000" dirty="0"/>
              <a:t>Draag chirurgisch masker</a:t>
            </a:r>
          </a:p>
          <a:p>
            <a:pPr lvl="1">
              <a:defRPr/>
            </a:pPr>
            <a:r>
              <a:rPr lang="nl-BE" sz="2000" dirty="0"/>
              <a:t>Materialen ontsmetten alvorens in de kamer te brengen</a:t>
            </a:r>
          </a:p>
          <a:p>
            <a:pPr lvl="1">
              <a:defRPr/>
            </a:pPr>
            <a:r>
              <a:rPr lang="nl-BE" sz="2000" dirty="0"/>
              <a:t>Aparte schoonmaakprocedure</a:t>
            </a:r>
            <a:br>
              <a:rPr lang="nl-BE" sz="2000" dirty="0"/>
            </a:br>
            <a:endParaRPr lang="nl-BE" sz="2000" dirty="0"/>
          </a:p>
          <a:p>
            <a:pPr marL="57150" indent="0">
              <a:buFont typeface="Times" pitchFamily="18" charset="0"/>
              <a:buNone/>
              <a:defRPr/>
            </a:pPr>
            <a:r>
              <a:rPr lang="nl-BE" sz="2000" u="sng" dirty="0"/>
              <a:t>Voorbeelden:</a:t>
            </a:r>
          </a:p>
          <a:p>
            <a:pPr marL="914400" lvl="1" indent="-457200">
              <a:defRPr/>
            </a:pPr>
            <a:r>
              <a:rPr lang="nl-BE" sz="2000" dirty="0"/>
              <a:t>Stamceltransplantatie</a:t>
            </a:r>
          </a:p>
          <a:p>
            <a:pPr marL="914400" lvl="1" indent="-457200">
              <a:defRPr/>
            </a:pPr>
            <a:r>
              <a:rPr lang="nl-BE" sz="2000" dirty="0"/>
              <a:t>Intensieve behandeling acute leukemie</a:t>
            </a:r>
          </a:p>
        </p:txBody>
      </p:sp>
      <p:sp>
        <p:nvSpPr>
          <p:cNvPr id="22532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633413" y="6092825"/>
            <a:ext cx="1905000" cy="4445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71AEDA4-214F-42A7-B5A3-7F498A67D65E}" type="slidenum">
              <a:rPr lang="en-US" altLang="nl-BE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61</a:t>
            </a:fld>
            <a:endParaRPr lang="en-US" altLang="nl-BE" sz="1400"/>
          </a:p>
        </p:txBody>
      </p:sp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endParaRPr lang="en-US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268760"/>
            <a:ext cx="2075467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82982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633413" y="6092825"/>
            <a:ext cx="1905000" cy="4445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BC4CAD-5793-4A2E-8271-7BABA14ACF06}" type="slidenum">
              <a:rPr lang="en-US" altLang="nl-BE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62</a:t>
            </a:fld>
            <a:endParaRPr lang="en-US" altLang="nl-BE" sz="140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704801" y="476672"/>
            <a:ext cx="7543800" cy="7143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l-BE" altLang="nl-BE"/>
              <a:t>Isolatiemaatregelen</a:t>
            </a:r>
            <a:endParaRPr lang="nl-NL" altLang="nl-BE"/>
          </a:p>
        </p:txBody>
      </p:sp>
      <p:pic>
        <p:nvPicPr>
          <p:cNvPr id="23556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7864" y="1340768"/>
            <a:ext cx="7170737" cy="4846637"/>
          </a:xfrm>
        </p:spPr>
      </p:pic>
    </p:spTree>
    <p:extLst>
      <p:ext uri="{BB962C8B-B14F-4D97-AF65-F5344CB8AC3E}">
        <p14:creationId xmlns:p14="http://schemas.microsoft.com/office/powerpoint/2010/main" val="3600684444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nl-BE" altLang="nl-BE" dirty="0"/>
              <a:t>Aantrekken persoonlijke beschermmiddelen </a:t>
            </a:r>
            <a:endParaRPr lang="nl-BE" altLang="nl-BE" dirty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628800"/>
            <a:ext cx="7997825" cy="4083025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/>
              <a:defRPr/>
            </a:pPr>
            <a:r>
              <a:rPr lang="nl-BE" dirty="0"/>
              <a:t>Voer handhygiëne uit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  <a:defRPr/>
            </a:pPr>
            <a:r>
              <a:rPr lang="nl-BE" dirty="0"/>
              <a:t>Trek beschermschort aan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  <a:defRPr/>
            </a:pPr>
            <a:r>
              <a:rPr lang="nl-BE" dirty="0"/>
              <a:t>Zet mondneusmasker op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  <a:defRPr/>
            </a:pPr>
            <a:r>
              <a:rPr lang="nl-BE" dirty="0"/>
              <a:t>Trek handschoenen aan</a:t>
            </a:r>
          </a:p>
          <a:p>
            <a:pPr marL="0" indent="0">
              <a:lnSpc>
                <a:spcPct val="200000"/>
              </a:lnSpc>
              <a:buNone/>
              <a:defRPr/>
            </a:pPr>
            <a:r>
              <a:rPr lang="nl-BE" dirty="0">
                <a:solidFill>
                  <a:schemeClr val="tx1"/>
                </a:solidFill>
                <a:hlinkClick r:id="rId3"/>
              </a:rPr>
              <a:t>Ziekenhuishygiëne - Instructiefilmpjes</a:t>
            </a:r>
            <a:endParaRPr lang="nl-BE" dirty="0">
              <a:solidFill>
                <a:schemeClr val="tx1"/>
              </a:solidFill>
            </a:endParaRPr>
          </a:p>
          <a:p>
            <a:pPr>
              <a:defRPr/>
            </a:pPr>
            <a:endParaRPr lang="nl-BE" dirty="0"/>
          </a:p>
        </p:txBody>
      </p:sp>
      <p:sp>
        <p:nvSpPr>
          <p:cNvPr id="61444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633413" y="6092825"/>
            <a:ext cx="1905000" cy="4445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7DB43D59-E821-40A2-BD07-DE2C57CE9585}" type="slidenum">
              <a:rPr lang="en-US" altLang="nl-BE" sz="1400" smtClean="0">
                <a:solidFill>
                  <a:srgbClr val="FFFFFF"/>
                </a:solidFill>
              </a:rPr>
              <a:pPr eaLnBrk="1" hangingPunct="1"/>
              <a:t>63</a:t>
            </a:fld>
            <a:endParaRPr lang="en-US" altLang="nl-BE" sz="1400" dirty="0">
              <a:solidFill>
                <a:srgbClr val="000000"/>
              </a:solidFill>
            </a:endParaRPr>
          </a:p>
        </p:txBody>
      </p:sp>
      <p:pic>
        <p:nvPicPr>
          <p:cNvPr id="61445" name="Afbeelding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45" y="1575297"/>
            <a:ext cx="1457325" cy="118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Afbeelding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550" y="2095971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Afbeelding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45" y="3068960"/>
            <a:ext cx="165893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8" name="Afbeelding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3861048"/>
            <a:ext cx="14859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4585081"/>
      </p:ext>
    </p:extLst>
  </p:cSld>
  <p:clrMapOvr>
    <a:masterClrMapping/>
  </p:clrMapOvr>
  <p:transition spd="slow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nl-BE" altLang="nl-BE" dirty="0"/>
              <a:t>Uitrekken persoonlijke beschermmiddelen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33413" y="1828800"/>
            <a:ext cx="7997825" cy="4696544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/>
              <a:defRPr/>
            </a:pPr>
            <a:r>
              <a:rPr lang="nl-BE" dirty="0"/>
              <a:t>Verwijder de handschoenen </a:t>
            </a:r>
          </a:p>
          <a:p>
            <a:pPr marL="400050" lvl="1" indent="0">
              <a:lnSpc>
                <a:spcPct val="200000"/>
              </a:lnSpc>
              <a:buNone/>
              <a:defRPr/>
            </a:pPr>
            <a:r>
              <a:rPr lang="nl-BE" dirty="0"/>
              <a:t>   + handhygiëne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  <a:defRPr/>
            </a:pPr>
            <a:r>
              <a:rPr lang="nl-BE" dirty="0"/>
              <a:t>Verwijder de short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  <a:defRPr/>
            </a:pPr>
            <a:r>
              <a:rPr lang="nl-BE" dirty="0"/>
              <a:t>Verwijder het mondneusmasker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  <a:defRPr/>
            </a:pPr>
            <a:r>
              <a:rPr lang="nl-BE" dirty="0"/>
              <a:t>Voer handhygiëne uit</a:t>
            </a:r>
          </a:p>
          <a:p>
            <a:pPr marL="514350" indent="-514350">
              <a:lnSpc>
                <a:spcPct val="200000"/>
              </a:lnSpc>
              <a:buFont typeface="+mj-lt"/>
              <a:buAutoNum type="arabicPeriod"/>
              <a:defRPr/>
            </a:pPr>
            <a:endParaRPr lang="nl-BE" dirty="0"/>
          </a:p>
          <a:p>
            <a:pPr marL="0" indent="0">
              <a:lnSpc>
                <a:spcPct val="200000"/>
              </a:lnSpc>
              <a:buNone/>
              <a:defRPr/>
            </a:pPr>
            <a:r>
              <a:rPr lang="nl-BE" dirty="0">
                <a:hlinkClick r:id="rId3"/>
              </a:rPr>
              <a:t>Ziekenhuishygiëne - Instructiefilmpjes</a:t>
            </a:r>
            <a:endParaRPr lang="nl-BE" dirty="0"/>
          </a:p>
          <a:p>
            <a:pPr marL="0" indent="0">
              <a:lnSpc>
                <a:spcPct val="200000"/>
              </a:lnSpc>
              <a:buNone/>
              <a:defRPr/>
            </a:pPr>
            <a:endParaRPr lang="nl-BE" dirty="0"/>
          </a:p>
          <a:p>
            <a:pPr>
              <a:defRPr/>
            </a:pPr>
            <a:endParaRPr lang="nl-BE" dirty="0"/>
          </a:p>
        </p:txBody>
      </p:sp>
      <p:sp>
        <p:nvSpPr>
          <p:cNvPr id="62468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633413" y="6092825"/>
            <a:ext cx="1905000" cy="4445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173A22E5-4C42-4025-AC5F-ACC95AC2DD6C}" type="slidenum">
              <a:rPr lang="en-US" altLang="nl-BE" sz="1400" smtClean="0">
                <a:solidFill>
                  <a:srgbClr val="FFFFFF"/>
                </a:solidFill>
              </a:rPr>
              <a:pPr eaLnBrk="1" hangingPunct="1"/>
              <a:t>64</a:t>
            </a:fld>
            <a:endParaRPr lang="en-US" altLang="nl-BE" sz="1400">
              <a:solidFill>
                <a:srgbClr val="000000"/>
              </a:solidFill>
            </a:endParaRPr>
          </a:p>
        </p:txBody>
      </p:sp>
      <p:pic>
        <p:nvPicPr>
          <p:cNvPr id="62469" name="Afbeelding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048" y="4352274"/>
            <a:ext cx="2362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Afbeelding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716" y="2568321"/>
            <a:ext cx="192087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1" name="Afbeelding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742674"/>
            <a:ext cx="2209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2" name="Afbeelding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591134"/>
            <a:ext cx="2066925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997046"/>
      </p:ext>
    </p:extLst>
  </p:cSld>
  <p:clrMapOvr>
    <a:masterClrMapping/>
  </p:clrMapOvr>
  <p:transition spd="slow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el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080120"/>
          </a:xfrm>
        </p:spPr>
        <p:txBody>
          <a:bodyPr>
            <a:normAutofit fontScale="90000"/>
          </a:bodyPr>
          <a:lstStyle/>
          <a:p>
            <a:r>
              <a:rPr lang="nl-BE" altLang="nl-BE" dirty="0"/>
              <a:t>Aan en uittrekken persoonlijke beschermmiddelen</a:t>
            </a:r>
          </a:p>
        </p:txBody>
      </p:sp>
      <p:sp>
        <p:nvSpPr>
          <p:cNvPr id="63491" name="Tijdelijke aanduiding voor inhoud 2"/>
          <p:cNvSpPr>
            <a:spLocks noGrp="1"/>
          </p:cNvSpPr>
          <p:nvPr>
            <p:ph idx="1"/>
          </p:nvPr>
        </p:nvSpPr>
        <p:spPr>
          <a:xfrm>
            <a:off x="633413" y="2276872"/>
            <a:ext cx="7997825" cy="3349625"/>
          </a:xfrm>
        </p:spPr>
        <p:txBody>
          <a:bodyPr/>
          <a:lstStyle/>
          <a:p>
            <a:r>
              <a:rPr lang="nl-BE" altLang="nl-BE" dirty="0"/>
              <a:t>Kamer met SAS: in de SAS ruimte</a:t>
            </a:r>
            <a:br>
              <a:rPr lang="nl-BE" altLang="nl-BE" dirty="0"/>
            </a:br>
            <a:endParaRPr lang="nl-BE" altLang="nl-BE" dirty="0"/>
          </a:p>
          <a:p>
            <a:r>
              <a:rPr lang="nl-BE" altLang="nl-BE" dirty="0"/>
              <a:t>Kamer zonder SAS ruimte:</a:t>
            </a:r>
          </a:p>
          <a:p>
            <a:pPr lvl="1"/>
            <a:r>
              <a:rPr lang="nl-BE" altLang="nl-BE" dirty="0"/>
              <a:t>Aantrekken van beschermkledij op de gang</a:t>
            </a:r>
          </a:p>
          <a:p>
            <a:pPr lvl="1"/>
            <a:r>
              <a:rPr lang="nl-BE" altLang="nl-BE" dirty="0"/>
              <a:t>Uittrekken van beschermkledij in de kamer</a:t>
            </a:r>
          </a:p>
        </p:txBody>
      </p:sp>
      <p:sp>
        <p:nvSpPr>
          <p:cNvPr id="63492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633413" y="6092825"/>
            <a:ext cx="1905000" cy="4445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359AD4C-E251-4306-A670-3CECCEEE95F1}" type="slidenum">
              <a:rPr lang="en-US" altLang="nl-BE" sz="1400" smtClean="0">
                <a:solidFill>
                  <a:schemeClr val="bg1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65</a:t>
            </a:fld>
            <a:endParaRPr lang="en-US" altLang="nl-BE" sz="1400"/>
          </a:p>
        </p:txBody>
      </p:sp>
    </p:spTree>
    <p:extLst>
      <p:ext uri="{BB962C8B-B14F-4D97-AF65-F5344CB8AC3E}">
        <p14:creationId xmlns:p14="http://schemas.microsoft.com/office/powerpoint/2010/main" val="701234880"/>
      </p:ext>
    </p:extLst>
  </p:cSld>
  <p:clrMapOvr>
    <a:masterClrMapping/>
  </p:clrMapOvr>
  <p:transition spd="slow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rgbClr val="26262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73737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51F97BB-B6EE-4213-AF4C-58B3603F1EB9}" type="slidenum">
              <a:rPr lang="en-US" altLang="nl-BE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66</a:t>
            </a:fld>
            <a:endParaRPr lang="en-US" altLang="nl-BE" sz="1400"/>
          </a:p>
        </p:txBody>
      </p:sp>
      <p:sp>
        <p:nvSpPr>
          <p:cNvPr id="74755" name="Rectangle 2"/>
          <p:cNvSpPr>
            <a:spLocks noGrp="1" noChangeArrowheads="1"/>
          </p:cNvSpPr>
          <p:nvPr>
            <p:ph type="title"/>
          </p:nvPr>
        </p:nvSpPr>
        <p:spPr>
          <a:xfrm>
            <a:off x="553369" y="404664"/>
            <a:ext cx="8229600" cy="706090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>
            <a:noAutofit/>
          </a:bodyPr>
          <a:lstStyle/>
          <a:p>
            <a:pPr eaLnBrk="1" hangingPunct="1"/>
            <a:r>
              <a:rPr lang="nl-NL" altLang="nl-BE" sz="3600" dirty="0"/>
              <a:t>Materialen gebruikt bij de geïsoleerde (C of C “plus”) patiënt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7" y="1556792"/>
            <a:ext cx="8545264" cy="4489872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>
            <a:noAutofit/>
          </a:bodyPr>
          <a:lstStyle/>
          <a:p>
            <a:pPr eaLnBrk="1" hangingPunct="1">
              <a:defRPr/>
            </a:pPr>
            <a:r>
              <a:rPr lang="nl-NL" altLang="nl-BE" sz="2400" u="sng" dirty="0"/>
              <a:t>Individueel gebruik</a:t>
            </a:r>
            <a:r>
              <a:rPr lang="nl-NL" altLang="nl-BE" sz="2400" dirty="0"/>
              <a:t>: kleine (dag)voorraad van alleen de noodzakelijke materialen.</a:t>
            </a:r>
            <a:br>
              <a:rPr lang="nl-NL" altLang="nl-BE" sz="2400" dirty="0"/>
            </a:br>
            <a:endParaRPr lang="nl-NL" altLang="nl-BE" sz="2400" dirty="0"/>
          </a:p>
          <a:p>
            <a:pPr eaLnBrk="1" hangingPunct="1">
              <a:defRPr/>
            </a:pPr>
            <a:r>
              <a:rPr lang="nl-NL" altLang="nl-BE" sz="2400" u="sng" dirty="0"/>
              <a:t>Niet-wegwerp materiaal</a:t>
            </a:r>
            <a:r>
              <a:rPr lang="nl-NL" altLang="nl-BE" sz="2400" dirty="0"/>
              <a:t>: na gebruik ontsmetten</a:t>
            </a:r>
            <a:br>
              <a:rPr lang="nl-NL" altLang="nl-BE" sz="2400" dirty="0"/>
            </a:br>
            <a:endParaRPr lang="nl-NL" altLang="nl-BE" sz="2400" dirty="0"/>
          </a:p>
          <a:p>
            <a:pPr eaLnBrk="1" hangingPunct="1">
              <a:defRPr/>
            </a:pPr>
            <a:r>
              <a:rPr lang="nl-NL" altLang="nl-BE" sz="2400" u="sng" dirty="0"/>
              <a:t>Wegwerpmateriaal</a:t>
            </a:r>
            <a:r>
              <a:rPr lang="nl-NL" altLang="nl-BE" sz="2400" dirty="0"/>
              <a:t>: in blauwe vuilniszak in sanitaire cel of sas. Te vervangen indien vol en minstens dagelijks.</a:t>
            </a:r>
          </a:p>
          <a:p>
            <a:pPr marL="0" indent="0" eaLnBrk="1" hangingPunct="1">
              <a:buNone/>
              <a:defRPr/>
            </a:pPr>
            <a:endParaRPr lang="nl-NL" altLang="nl-BE" sz="2400" dirty="0"/>
          </a:p>
          <a:p>
            <a:pPr eaLnBrk="1" hangingPunct="1">
              <a:defRPr/>
            </a:pPr>
            <a:r>
              <a:rPr lang="nl-NL" altLang="nl-BE" sz="2400" u="sng" dirty="0"/>
              <a:t>Linnen:</a:t>
            </a:r>
            <a:r>
              <a:rPr lang="nl-NL" altLang="nl-BE" sz="2400" dirty="0"/>
              <a:t> dagelijks verversen, vuil linnen in witte linnen zak in sanitaire cel of sas. Te vervangen indien vol. </a:t>
            </a:r>
            <a:br>
              <a:rPr lang="nl-NL" altLang="nl-BE" sz="2400" dirty="0"/>
            </a:br>
            <a:r>
              <a:rPr lang="nl-NL" altLang="nl-BE" sz="2400" dirty="0"/>
              <a:t>(gele zak indien </a:t>
            </a:r>
            <a:r>
              <a:rPr lang="nl-NL" altLang="nl-BE" sz="2400" dirty="0" err="1"/>
              <a:t>Covid</a:t>
            </a:r>
            <a:r>
              <a:rPr lang="nl-NL" altLang="nl-BE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82546055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rgbClr val="26262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73737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3656B1-F6A9-4FA5-8AAA-1FB6D53C54AA}" type="slidenum">
              <a:rPr lang="en-US" altLang="nl-BE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67</a:t>
            </a:fld>
            <a:endParaRPr lang="en-US" altLang="nl-BE" sz="1400"/>
          </a:p>
        </p:txBody>
      </p:sp>
      <p:sp>
        <p:nvSpPr>
          <p:cNvPr id="75779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>
            <a:normAutofit fontScale="90000"/>
          </a:bodyPr>
          <a:lstStyle/>
          <a:p>
            <a:pPr eaLnBrk="1" hangingPunct="1"/>
            <a:r>
              <a:rPr lang="nl-NL" altLang="nl-BE" dirty="0"/>
              <a:t>Eetgerei</a:t>
            </a:r>
          </a:p>
        </p:txBody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196752"/>
            <a:ext cx="7666037" cy="3838575"/>
          </a:xfrm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>
            <a:noAutofit/>
          </a:bodyPr>
          <a:lstStyle/>
          <a:p>
            <a:pPr eaLnBrk="1" hangingPunct="1"/>
            <a:r>
              <a:rPr lang="nl-NL" altLang="nl-BE" sz="2800" dirty="0"/>
              <a:t>Dienplateau uitsluitend laten pendelen tussen kar en de isolatiekamer. </a:t>
            </a:r>
            <a:br>
              <a:rPr lang="nl-NL" altLang="nl-BE" sz="2800" dirty="0"/>
            </a:br>
            <a:r>
              <a:rPr lang="nl-NL" altLang="nl-BE" sz="2800" dirty="0"/>
              <a:t>Niet in de dienstkeuken toelaten.</a:t>
            </a:r>
            <a:br>
              <a:rPr lang="nl-NL" altLang="nl-BE" sz="2800" dirty="0"/>
            </a:br>
            <a:endParaRPr lang="nl-NL" altLang="nl-BE" sz="2800" dirty="0"/>
          </a:p>
          <a:p>
            <a:pPr eaLnBrk="1" hangingPunct="1"/>
            <a:r>
              <a:rPr lang="nl-NL" altLang="nl-BE" sz="2800" dirty="0"/>
              <a:t>Indien etenskar al weg rechtstreeks in kar achtergebleven plateaus plaatsen</a:t>
            </a:r>
          </a:p>
          <a:p>
            <a:pPr eaLnBrk="1" hangingPunct="1"/>
            <a:endParaRPr lang="nl-NL" altLang="nl-BE" sz="2800" dirty="0"/>
          </a:p>
          <a:p>
            <a:pPr eaLnBrk="1" hangingPunct="1"/>
            <a:r>
              <a:rPr lang="nl-NL" altLang="nl-BE" sz="2800" dirty="0"/>
              <a:t>Isolatiepatiënten als laatste op- en afdienen: aandacht voor handontsmetting  </a:t>
            </a:r>
            <a:br>
              <a:rPr lang="nl-NL" altLang="nl-BE" sz="2800" dirty="0"/>
            </a:br>
            <a:endParaRPr lang="nl-NL" altLang="nl-BE" sz="2800" dirty="0"/>
          </a:p>
          <a:p>
            <a:pPr eaLnBrk="1" hangingPunct="1"/>
            <a:r>
              <a:rPr lang="nl-NL" altLang="nl-BE" sz="2800" dirty="0"/>
              <a:t>B isolatie als eerste opdienen.</a:t>
            </a:r>
          </a:p>
        </p:txBody>
      </p:sp>
    </p:spTree>
    <p:extLst>
      <p:ext uri="{BB962C8B-B14F-4D97-AF65-F5344CB8AC3E}">
        <p14:creationId xmlns:p14="http://schemas.microsoft.com/office/powerpoint/2010/main" val="2028811439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rgbClr val="26262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73737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C456685-52F2-4E26-94D4-22E722F1CCFF}" type="slidenum">
              <a:rPr lang="en-US" altLang="nl-BE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68</a:t>
            </a:fld>
            <a:endParaRPr lang="en-US" altLang="nl-BE" sz="1400"/>
          </a:p>
        </p:txBody>
      </p:sp>
      <p:sp>
        <p:nvSpPr>
          <p:cNvPr id="76803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>
            <a:normAutofit fontScale="90000"/>
          </a:bodyPr>
          <a:lstStyle/>
          <a:p>
            <a:pPr eaLnBrk="1" hangingPunct="1"/>
            <a:r>
              <a:rPr lang="nl-NL" altLang="nl-BE" dirty="0"/>
              <a:t>Persoonlijke kledij patiënt</a:t>
            </a:r>
          </a:p>
        </p:txBody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488" tIns="44450" rIns="90488" bIns="44450">
            <a:normAutofit lnSpcReduction="10000"/>
          </a:bodyPr>
          <a:lstStyle/>
          <a:p>
            <a:r>
              <a:rPr lang="nl-NL" altLang="nl-BE" dirty="0"/>
              <a:t>Bij contaminatie: verpakken in plastieken kledingzak.</a:t>
            </a:r>
            <a:br>
              <a:rPr lang="nl-NL" altLang="nl-BE" dirty="0"/>
            </a:br>
            <a:endParaRPr lang="nl-NL" altLang="nl-BE" dirty="0"/>
          </a:p>
          <a:p>
            <a:r>
              <a:rPr lang="nl-NL" altLang="nl-BE" dirty="0"/>
              <a:t>Meegeven naar huis met de raad: kledij afzonderlijk te wassen op hoogst mogelijke t°</a:t>
            </a:r>
            <a:br>
              <a:rPr lang="nl-NL" altLang="nl-BE" dirty="0"/>
            </a:br>
            <a:endParaRPr lang="nl-NL" altLang="nl-BE" dirty="0">
              <a:solidFill>
                <a:srgbClr val="FF0000"/>
              </a:solidFill>
            </a:endParaRPr>
          </a:p>
          <a:p>
            <a:pPr eaLnBrk="1" hangingPunct="1"/>
            <a:r>
              <a:rPr lang="nl-NL" altLang="nl-BE" dirty="0"/>
              <a:t>Schurft: min 60°C of 3 dagen bewaren in een dichtgeknoopte zak</a:t>
            </a:r>
          </a:p>
        </p:txBody>
      </p:sp>
    </p:spTree>
    <p:extLst>
      <p:ext uri="{BB962C8B-B14F-4D97-AF65-F5344CB8AC3E}">
        <p14:creationId xmlns:p14="http://schemas.microsoft.com/office/powerpoint/2010/main" val="836581172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>
          <a:xfrm>
            <a:off x="611188" y="0"/>
            <a:ext cx="7997825" cy="1143000"/>
          </a:xfrm>
        </p:spPr>
        <p:txBody>
          <a:bodyPr/>
          <a:lstStyle/>
          <a:p>
            <a:r>
              <a:rPr lang="nl-BE" altLang="nl-BE"/>
              <a:t>Isolatie Widget</a:t>
            </a:r>
          </a:p>
        </p:txBody>
      </p:sp>
      <p:sp>
        <p:nvSpPr>
          <p:cNvPr id="26627" name="Tijdelijke aanduiding voor inhoud 2"/>
          <p:cNvSpPr>
            <a:spLocks noGrp="1"/>
          </p:cNvSpPr>
          <p:nvPr>
            <p:ph idx="1"/>
          </p:nvPr>
        </p:nvSpPr>
        <p:spPr>
          <a:xfrm>
            <a:off x="394359" y="1196752"/>
            <a:ext cx="8403406" cy="5184105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nl-BE" altLang="nl-BE" dirty="0"/>
              <a:t>Patiënt moet in isolatie</a:t>
            </a:r>
          </a:p>
          <a:p>
            <a:pPr marL="0" indent="0">
              <a:buNone/>
              <a:defRPr/>
            </a:pPr>
            <a:endParaRPr lang="nl-BE" altLang="nl-BE" dirty="0"/>
          </a:p>
          <a:p>
            <a:pPr>
              <a:defRPr/>
            </a:pPr>
            <a:r>
              <a:rPr lang="nl-BE" altLang="nl-BE" dirty="0"/>
              <a:t>Waar</a:t>
            </a:r>
          </a:p>
          <a:p>
            <a:pPr lvl="1">
              <a:defRPr/>
            </a:pPr>
            <a:r>
              <a:rPr lang="nl-BE" altLang="nl-BE" dirty="0"/>
              <a:t>HIX (rechts bovenaan) en in afdelingsbezettingsoverzicht  </a:t>
            </a:r>
          </a:p>
          <a:p>
            <a:pPr>
              <a:defRPr/>
            </a:pPr>
            <a:endParaRPr lang="nl-BE" altLang="nl-BE" dirty="0"/>
          </a:p>
          <a:p>
            <a:pPr>
              <a:defRPr/>
            </a:pPr>
            <a:r>
              <a:rPr lang="nl-BE" altLang="nl-BE" dirty="0"/>
              <a:t>Geaccordeerd (niet aan te passen): </a:t>
            </a:r>
          </a:p>
          <a:p>
            <a:pPr lvl="1">
              <a:defRPr/>
            </a:pPr>
            <a:r>
              <a:rPr lang="nl-BE" altLang="nl-BE" dirty="0"/>
              <a:t>MRSA, CPE of VRE (in het verleden)</a:t>
            </a:r>
          </a:p>
          <a:p>
            <a:pPr>
              <a:defRPr/>
            </a:pPr>
            <a:endParaRPr lang="nl-BE" altLang="nl-BE" dirty="0"/>
          </a:p>
          <a:p>
            <a:pPr>
              <a:defRPr/>
            </a:pPr>
            <a:r>
              <a:rPr lang="nl-BE" altLang="nl-BE" dirty="0" err="1"/>
              <a:t>Hooveren</a:t>
            </a:r>
            <a:r>
              <a:rPr lang="nl-BE" altLang="nl-BE" dirty="0"/>
              <a:t> geeft de juiste informatie over de kiem weer</a:t>
            </a:r>
          </a:p>
          <a:p>
            <a:pPr lvl="1">
              <a:defRPr/>
            </a:pPr>
            <a:r>
              <a:rPr lang="nl-BE" dirty="0"/>
              <a:t>MRSA, CPE of VRE:</a:t>
            </a:r>
          </a:p>
          <a:p>
            <a:pPr lvl="2">
              <a:defRPr/>
            </a:pPr>
            <a:r>
              <a:rPr lang="nl-BE" b="1" u="sng" dirty="0"/>
              <a:t>categorie 1</a:t>
            </a:r>
            <a:r>
              <a:rPr lang="nl-BE" b="1" dirty="0"/>
              <a:t>: </a:t>
            </a:r>
            <a:r>
              <a:rPr lang="nl-BE" dirty="0"/>
              <a:t>recent nog positief : screenen + isoleren </a:t>
            </a:r>
          </a:p>
          <a:p>
            <a:pPr marL="914400" lvl="2" indent="0">
              <a:buNone/>
              <a:defRPr/>
            </a:pPr>
            <a:endParaRPr lang="nl-BE" sz="2800" dirty="0"/>
          </a:p>
          <a:p>
            <a:pPr lvl="2">
              <a:defRPr/>
            </a:pPr>
            <a:r>
              <a:rPr lang="nl-BE" b="1" u="sng" dirty="0"/>
              <a:t>categorie 2</a:t>
            </a:r>
            <a:r>
              <a:rPr lang="nl-BE" b="1" dirty="0"/>
              <a:t>: </a:t>
            </a:r>
            <a:r>
              <a:rPr lang="nl-BE" dirty="0"/>
              <a:t>niet recent positief of reeds voldoende negatieve screenings: enkel te screenen </a:t>
            </a:r>
          </a:p>
        </p:txBody>
      </p:sp>
      <p:sp>
        <p:nvSpPr>
          <p:cNvPr id="30724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633413" y="6092825"/>
            <a:ext cx="1905000" cy="4445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B4F4145-D773-493A-B044-F4A6BF85A970}" type="slidenum">
              <a:rPr lang="en-US" altLang="nl-BE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69</a:t>
            </a:fld>
            <a:endParaRPr lang="en-US" altLang="nl-BE" sz="1400"/>
          </a:p>
        </p:txBody>
      </p:sp>
      <p:pic>
        <p:nvPicPr>
          <p:cNvPr id="30725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816" y="2204864"/>
            <a:ext cx="659897" cy="561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57886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83254"/>
            <a:ext cx="8388424" cy="111125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nl-BE" sz="4000" dirty="0" err="1"/>
              <a:t>Huid</a:t>
            </a:r>
            <a:endParaRPr lang="en-US" altLang="nl-BE" sz="4000" dirty="0"/>
          </a:p>
        </p:txBody>
      </p:sp>
      <p:grpSp>
        <p:nvGrpSpPr>
          <p:cNvPr id="28675" name="Group 2"/>
          <p:cNvGrpSpPr>
            <a:grpSpLocks/>
          </p:cNvGrpSpPr>
          <p:nvPr/>
        </p:nvGrpSpPr>
        <p:grpSpPr bwMode="auto">
          <a:xfrm>
            <a:off x="744538" y="832266"/>
            <a:ext cx="3492500" cy="3429000"/>
            <a:chOff x="0" y="2296"/>
            <a:chExt cx="2200" cy="2160"/>
          </a:xfrm>
        </p:grpSpPr>
        <p:pic>
          <p:nvPicPr>
            <p:cNvPr id="2875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96"/>
              <a:ext cx="2200" cy="2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754" name="Oval 4"/>
            <p:cNvSpPr>
              <a:spLocks noChangeArrowheads="1"/>
            </p:cNvSpPr>
            <p:nvPr/>
          </p:nvSpPr>
          <p:spPr bwMode="auto">
            <a:xfrm>
              <a:off x="881" y="2935"/>
              <a:ext cx="44" cy="4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55" name="Oval 5"/>
            <p:cNvSpPr>
              <a:spLocks noChangeArrowheads="1"/>
            </p:cNvSpPr>
            <p:nvPr/>
          </p:nvSpPr>
          <p:spPr bwMode="auto">
            <a:xfrm>
              <a:off x="1100" y="2854"/>
              <a:ext cx="44" cy="4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56" name="Oval 6"/>
            <p:cNvSpPr>
              <a:spLocks noChangeArrowheads="1"/>
            </p:cNvSpPr>
            <p:nvPr/>
          </p:nvSpPr>
          <p:spPr bwMode="auto">
            <a:xfrm>
              <a:off x="1321" y="3016"/>
              <a:ext cx="43" cy="42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57" name="Oval 7"/>
            <p:cNvSpPr>
              <a:spLocks noChangeArrowheads="1"/>
            </p:cNvSpPr>
            <p:nvPr/>
          </p:nvSpPr>
          <p:spPr bwMode="auto">
            <a:xfrm>
              <a:off x="748" y="2894"/>
              <a:ext cx="44" cy="4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58" name="Oval 8"/>
            <p:cNvSpPr>
              <a:spLocks noChangeArrowheads="1"/>
            </p:cNvSpPr>
            <p:nvPr/>
          </p:nvSpPr>
          <p:spPr bwMode="auto">
            <a:xfrm>
              <a:off x="837" y="2935"/>
              <a:ext cx="43" cy="4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59" name="Oval 9"/>
            <p:cNvSpPr>
              <a:spLocks noChangeArrowheads="1"/>
            </p:cNvSpPr>
            <p:nvPr/>
          </p:nvSpPr>
          <p:spPr bwMode="auto">
            <a:xfrm>
              <a:off x="837" y="2854"/>
              <a:ext cx="43" cy="4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60" name="Oval 10"/>
            <p:cNvSpPr>
              <a:spLocks noChangeArrowheads="1"/>
            </p:cNvSpPr>
            <p:nvPr/>
          </p:nvSpPr>
          <p:spPr bwMode="auto">
            <a:xfrm>
              <a:off x="661" y="3220"/>
              <a:ext cx="44" cy="42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61" name="Oval 11"/>
            <p:cNvSpPr>
              <a:spLocks noChangeArrowheads="1"/>
            </p:cNvSpPr>
            <p:nvPr/>
          </p:nvSpPr>
          <p:spPr bwMode="auto">
            <a:xfrm>
              <a:off x="705" y="2894"/>
              <a:ext cx="43" cy="4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62" name="Oval 12"/>
            <p:cNvSpPr>
              <a:spLocks noChangeArrowheads="1"/>
            </p:cNvSpPr>
            <p:nvPr/>
          </p:nvSpPr>
          <p:spPr bwMode="auto">
            <a:xfrm>
              <a:off x="969" y="2976"/>
              <a:ext cx="43" cy="4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63" name="Oval 13"/>
            <p:cNvSpPr>
              <a:spLocks noChangeArrowheads="1"/>
            </p:cNvSpPr>
            <p:nvPr/>
          </p:nvSpPr>
          <p:spPr bwMode="auto">
            <a:xfrm>
              <a:off x="925" y="2854"/>
              <a:ext cx="44" cy="4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64" name="Oval 14"/>
            <p:cNvSpPr>
              <a:spLocks noChangeArrowheads="1"/>
            </p:cNvSpPr>
            <p:nvPr/>
          </p:nvSpPr>
          <p:spPr bwMode="auto">
            <a:xfrm>
              <a:off x="1364" y="2935"/>
              <a:ext cx="44" cy="4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65" name="Oval 15"/>
            <p:cNvSpPr>
              <a:spLocks noChangeArrowheads="1"/>
            </p:cNvSpPr>
            <p:nvPr/>
          </p:nvSpPr>
          <p:spPr bwMode="auto">
            <a:xfrm>
              <a:off x="661" y="3179"/>
              <a:ext cx="44" cy="4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66" name="Oval 16"/>
            <p:cNvSpPr>
              <a:spLocks noChangeArrowheads="1"/>
            </p:cNvSpPr>
            <p:nvPr/>
          </p:nvSpPr>
          <p:spPr bwMode="auto">
            <a:xfrm>
              <a:off x="1497" y="3016"/>
              <a:ext cx="44" cy="42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67" name="Oval 17"/>
            <p:cNvSpPr>
              <a:spLocks noChangeArrowheads="1"/>
            </p:cNvSpPr>
            <p:nvPr/>
          </p:nvSpPr>
          <p:spPr bwMode="auto">
            <a:xfrm>
              <a:off x="1409" y="2854"/>
              <a:ext cx="44" cy="4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68" name="Oval 18"/>
            <p:cNvSpPr>
              <a:spLocks noChangeArrowheads="1"/>
            </p:cNvSpPr>
            <p:nvPr/>
          </p:nvSpPr>
          <p:spPr bwMode="auto">
            <a:xfrm>
              <a:off x="1321" y="2976"/>
              <a:ext cx="43" cy="4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69" name="Oval 19"/>
            <p:cNvSpPr>
              <a:spLocks noChangeArrowheads="1"/>
            </p:cNvSpPr>
            <p:nvPr/>
          </p:nvSpPr>
          <p:spPr bwMode="auto">
            <a:xfrm>
              <a:off x="969" y="2935"/>
              <a:ext cx="43" cy="4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70" name="Oval 20"/>
            <p:cNvSpPr>
              <a:spLocks noChangeArrowheads="1"/>
            </p:cNvSpPr>
            <p:nvPr/>
          </p:nvSpPr>
          <p:spPr bwMode="auto">
            <a:xfrm>
              <a:off x="1145" y="3465"/>
              <a:ext cx="44" cy="4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71" name="Oval 21"/>
            <p:cNvSpPr>
              <a:spLocks noChangeArrowheads="1"/>
            </p:cNvSpPr>
            <p:nvPr/>
          </p:nvSpPr>
          <p:spPr bwMode="auto">
            <a:xfrm>
              <a:off x="1673" y="2894"/>
              <a:ext cx="44" cy="4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72" name="Oval 22"/>
            <p:cNvSpPr>
              <a:spLocks noChangeArrowheads="1"/>
            </p:cNvSpPr>
            <p:nvPr/>
          </p:nvSpPr>
          <p:spPr bwMode="auto">
            <a:xfrm>
              <a:off x="1541" y="3016"/>
              <a:ext cx="44" cy="42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73" name="Oval 23"/>
            <p:cNvSpPr>
              <a:spLocks noChangeArrowheads="1"/>
            </p:cNvSpPr>
            <p:nvPr/>
          </p:nvSpPr>
          <p:spPr bwMode="auto">
            <a:xfrm>
              <a:off x="1189" y="3302"/>
              <a:ext cx="43" cy="4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74" name="Oval 24"/>
            <p:cNvSpPr>
              <a:spLocks noChangeArrowheads="1"/>
            </p:cNvSpPr>
            <p:nvPr/>
          </p:nvSpPr>
          <p:spPr bwMode="auto">
            <a:xfrm>
              <a:off x="661" y="3587"/>
              <a:ext cx="44" cy="4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75" name="Oval 25"/>
            <p:cNvSpPr>
              <a:spLocks noChangeArrowheads="1"/>
            </p:cNvSpPr>
            <p:nvPr/>
          </p:nvSpPr>
          <p:spPr bwMode="auto">
            <a:xfrm>
              <a:off x="1746" y="2886"/>
              <a:ext cx="44" cy="4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76" name="Oval 26"/>
            <p:cNvSpPr>
              <a:spLocks noChangeArrowheads="1"/>
            </p:cNvSpPr>
            <p:nvPr/>
          </p:nvSpPr>
          <p:spPr bwMode="auto">
            <a:xfrm>
              <a:off x="1057" y="2935"/>
              <a:ext cx="43" cy="4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77" name="Oval 27"/>
            <p:cNvSpPr>
              <a:spLocks noChangeArrowheads="1"/>
            </p:cNvSpPr>
            <p:nvPr/>
          </p:nvSpPr>
          <p:spPr bwMode="auto">
            <a:xfrm>
              <a:off x="705" y="3423"/>
              <a:ext cx="43" cy="42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78" name="Oval 28"/>
            <p:cNvSpPr>
              <a:spLocks noChangeArrowheads="1"/>
            </p:cNvSpPr>
            <p:nvPr/>
          </p:nvSpPr>
          <p:spPr bwMode="auto">
            <a:xfrm>
              <a:off x="1497" y="2894"/>
              <a:ext cx="44" cy="4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79" name="Oval 29"/>
            <p:cNvSpPr>
              <a:spLocks noChangeArrowheads="1"/>
            </p:cNvSpPr>
            <p:nvPr/>
          </p:nvSpPr>
          <p:spPr bwMode="auto">
            <a:xfrm>
              <a:off x="748" y="3791"/>
              <a:ext cx="44" cy="4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80" name="Oval 30"/>
            <p:cNvSpPr>
              <a:spLocks noChangeArrowheads="1"/>
            </p:cNvSpPr>
            <p:nvPr/>
          </p:nvSpPr>
          <p:spPr bwMode="auto">
            <a:xfrm>
              <a:off x="891" y="2902"/>
              <a:ext cx="44" cy="4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81" name="Oval 31"/>
            <p:cNvSpPr>
              <a:spLocks noChangeArrowheads="1"/>
            </p:cNvSpPr>
            <p:nvPr/>
          </p:nvSpPr>
          <p:spPr bwMode="auto">
            <a:xfrm>
              <a:off x="845" y="2903"/>
              <a:ext cx="44" cy="4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82" name="Oval 32"/>
            <p:cNvSpPr>
              <a:spLocks noChangeArrowheads="1"/>
            </p:cNvSpPr>
            <p:nvPr/>
          </p:nvSpPr>
          <p:spPr bwMode="auto">
            <a:xfrm>
              <a:off x="1011" y="2902"/>
              <a:ext cx="44" cy="4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83" name="Oval 33"/>
            <p:cNvSpPr>
              <a:spLocks noChangeArrowheads="1"/>
            </p:cNvSpPr>
            <p:nvPr/>
          </p:nvSpPr>
          <p:spPr bwMode="auto">
            <a:xfrm>
              <a:off x="1058" y="2890"/>
              <a:ext cx="43" cy="42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84" name="Oval 34"/>
            <p:cNvSpPr>
              <a:spLocks noChangeArrowheads="1"/>
            </p:cNvSpPr>
            <p:nvPr/>
          </p:nvSpPr>
          <p:spPr bwMode="auto">
            <a:xfrm>
              <a:off x="1124" y="2921"/>
              <a:ext cx="43" cy="4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85" name="Oval 35"/>
            <p:cNvSpPr>
              <a:spLocks noChangeArrowheads="1"/>
            </p:cNvSpPr>
            <p:nvPr/>
          </p:nvSpPr>
          <p:spPr bwMode="auto">
            <a:xfrm>
              <a:off x="1071" y="2982"/>
              <a:ext cx="44" cy="4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86" name="Oval 36"/>
            <p:cNvSpPr>
              <a:spLocks noChangeArrowheads="1"/>
            </p:cNvSpPr>
            <p:nvPr/>
          </p:nvSpPr>
          <p:spPr bwMode="auto">
            <a:xfrm>
              <a:off x="1324" y="2921"/>
              <a:ext cx="43" cy="4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87" name="Oval 37"/>
            <p:cNvSpPr>
              <a:spLocks noChangeArrowheads="1"/>
            </p:cNvSpPr>
            <p:nvPr/>
          </p:nvSpPr>
          <p:spPr bwMode="auto">
            <a:xfrm>
              <a:off x="1550" y="2939"/>
              <a:ext cx="43" cy="4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88" name="Oval 38"/>
            <p:cNvSpPr>
              <a:spLocks noChangeArrowheads="1"/>
            </p:cNvSpPr>
            <p:nvPr/>
          </p:nvSpPr>
          <p:spPr bwMode="auto">
            <a:xfrm>
              <a:off x="1517" y="2940"/>
              <a:ext cx="43" cy="4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89" name="Oval 39"/>
            <p:cNvSpPr>
              <a:spLocks noChangeArrowheads="1"/>
            </p:cNvSpPr>
            <p:nvPr/>
          </p:nvSpPr>
          <p:spPr bwMode="auto">
            <a:xfrm>
              <a:off x="1544" y="2958"/>
              <a:ext cx="44" cy="4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90" name="Oval 40"/>
            <p:cNvSpPr>
              <a:spLocks noChangeArrowheads="1"/>
            </p:cNvSpPr>
            <p:nvPr/>
          </p:nvSpPr>
          <p:spPr bwMode="auto">
            <a:xfrm>
              <a:off x="1430" y="2970"/>
              <a:ext cx="44" cy="42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91" name="Oval 41"/>
            <p:cNvSpPr>
              <a:spLocks noChangeArrowheads="1"/>
            </p:cNvSpPr>
            <p:nvPr/>
          </p:nvSpPr>
          <p:spPr bwMode="auto">
            <a:xfrm>
              <a:off x="1450" y="2983"/>
              <a:ext cx="44" cy="4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92" name="Oval 42"/>
            <p:cNvSpPr>
              <a:spLocks noChangeArrowheads="1"/>
            </p:cNvSpPr>
            <p:nvPr/>
          </p:nvSpPr>
          <p:spPr bwMode="auto">
            <a:xfrm>
              <a:off x="1384" y="2988"/>
              <a:ext cx="44" cy="42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93" name="Oval 43"/>
            <p:cNvSpPr>
              <a:spLocks noChangeArrowheads="1"/>
            </p:cNvSpPr>
            <p:nvPr/>
          </p:nvSpPr>
          <p:spPr bwMode="auto">
            <a:xfrm>
              <a:off x="1444" y="3001"/>
              <a:ext cx="44" cy="4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94" name="Oval 44"/>
            <p:cNvSpPr>
              <a:spLocks noChangeArrowheads="1"/>
            </p:cNvSpPr>
            <p:nvPr/>
          </p:nvSpPr>
          <p:spPr bwMode="auto">
            <a:xfrm>
              <a:off x="1403" y="3020"/>
              <a:ext cx="44" cy="4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95" name="Oval 45"/>
            <p:cNvSpPr>
              <a:spLocks noChangeArrowheads="1"/>
            </p:cNvSpPr>
            <p:nvPr/>
          </p:nvSpPr>
          <p:spPr bwMode="auto">
            <a:xfrm>
              <a:off x="1591" y="2958"/>
              <a:ext cx="43" cy="4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96" name="Oval 46"/>
            <p:cNvSpPr>
              <a:spLocks noChangeArrowheads="1"/>
            </p:cNvSpPr>
            <p:nvPr/>
          </p:nvSpPr>
          <p:spPr bwMode="auto">
            <a:xfrm>
              <a:off x="1210" y="2878"/>
              <a:ext cx="44" cy="4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97" name="Oval 47"/>
            <p:cNvSpPr>
              <a:spLocks noChangeArrowheads="1"/>
            </p:cNvSpPr>
            <p:nvPr/>
          </p:nvSpPr>
          <p:spPr bwMode="auto">
            <a:xfrm>
              <a:off x="591" y="2902"/>
              <a:ext cx="44" cy="4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98" name="Oval 48"/>
            <p:cNvSpPr>
              <a:spLocks noChangeArrowheads="1"/>
            </p:cNvSpPr>
            <p:nvPr/>
          </p:nvSpPr>
          <p:spPr bwMode="auto">
            <a:xfrm>
              <a:off x="1118" y="2995"/>
              <a:ext cx="44" cy="4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799" name="Oval 49"/>
            <p:cNvSpPr>
              <a:spLocks noChangeArrowheads="1"/>
            </p:cNvSpPr>
            <p:nvPr/>
          </p:nvSpPr>
          <p:spPr bwMode="auto">
            <a:xfrm>
              <a:off x="1158" y="2970"/>
              <a:ext cx="43" cy="42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800" name="Oval 50"/>
            <p:cNvSpPr>
              <a:spLocks noChangeArrowheads="1"/>
            </p:cNvSpPr>
            <p:nvPr/>
          </p:nvSpPr>
          <p:spPr bwMode="auto">
            <a:xfrm>
              <a:off x="702" y="3211"/>
              <a:ext cx="43" cy="42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801" name="Oval 51"/>
            <p:cNvSpPr>
              <a:spLocks noChangeArrowheads="1"/>
            </p:cNvSpPr>
            <p:nvPr/>
          </p:nvSpPr>
          <p:spPr bwMode="auto">
            <a:xfrm>
              <a:off x="655" y="3260"/>
              <a:ext cx="44" cy="4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802" name="Oval 52"/>
            <p:cNvSpPr>
              <a:spLocks noChangeArrowheads="1"/>
            </p:cNvSpPr>
            <p:nvPr/>
          </p:nvSpPr>
          <p:spPr bwMode="auto">
            <a:xfrm>
              <a:off x="669" y="3328"/>
              <a:ext cx="43" cy="4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803" name="Oval 53"/>
            <p:cNvSpPr>
              <a:spLocks noChangeArrowheads="1"/>
            </p:cNvSpPr>
            <p:nvPr/>
          </p:nvSpPr>
          <p:spPr bwMode="auto">
            <a:xfrm>
              <a:off x="1188" y="3315"/>
              <a:ext cx="43" cy="42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804" name="Oval 54"/>
            <p:cNvSpPr>
              <a:spLocks noChangeArrowheads="1"/>
            </p:cNvSpPr>
            <p:nvPr/>
          </p:nvSpPr>
          <p:spPr bwMode="auto">
            <a:xfrm>
              <a:off x="1161" y="3352"/>
              <a:ext cx="43" cy="42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805" name="Oval 55"/>
            <p:cNvSpPr>
              <a:spLocks noChangeArrowheads="1"/>
            </p:cNvSpPr>
            <p:nvPr/>
          </p:nvSpPr>
          <p:spPr bwMode="auto">
            <a:xfrm>
              <a:off x="1194" y="3365"/>
              <a:ext cx="43" cy="4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806" name="Oval 56"/>
            <p:cNvSpPr>
              <a:spLocks noChangeArrowheads="1"/>
            </p:cNvSpPr>
            <p:nvPr/>
          </p:nvSpPr>
          <p:spPr bwMode="auto">
            <a:xfrm>
              <a:off x="1156" y="3588"/>
              <a:ext cx="43" cy="4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807" name="Oval 57"/>
            <p:cNvSpPr>
              <a:spLocks noChangeArrowheads="1"/>
            </p:cNvSpPr>
            <p:nvPr/>
          </p:nvSpPr>
          <p:spPr bwMode="auto">
            <a:xfrm>
              <a:off x="703" y="3475"/>
              <a:ext cx="43" cy="42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808" name="Oval 58"/>
            <p:cNvSpPr>
              <a:spLocks noChangeArrowheads="1"/>
            </p:cNvSpPr>
            <p:nvPr/>
          </p:nvSpPr>
          <p:spPr bwMode="auto">
            <a:xfrm>
              <a:off x="715" y="3512"/>
              <a:ext cx="44" cy="42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809" name="Oval 59"/>
            <p:cNvSpPr>
              <a:spLocks noChangeArrowheads="1"/>
            </p:cNvSpPr>
            <p:nvPr/>
          </p:nvSpPr>
          <p:spPr bwMode="auto">
            <a:xfrm>
              <a:off x="702" y="3370"/>
              <a:ext cx="43" cy="42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810" name="Oval 60"/>
            <p:cNvSpPr>
              <a:spLocks noChangeArrowheads="1"/>
            </p:cNvSpPr>
            <p:nvPr/>
          </p:nvSpPr>
          <p:spPr bwMode="auto">
            <a:xfrm>
              <a:off x="669" y="3044"/>
              <a:ext cx="43" cy="4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811" name="Oval 61"/>
            <p:cNvSpPr>
              <a:spLocks noChangeArrowheads="1"/>
            </p:cNvSpPr>
            <p:nvPr/>
          </p:nvSpPr>
          <p:spPr bwMode="auto">
            <a:xfrm>
              <a:off x="637" y="2964"/>
              <a:ext cx="43" cy="4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812" name="Oval 62"/>
            <p:cNvSpPr>
              <a:spLocks noChangeArrowheads="1"/>
            </p:cNvSpPr>
            <p:nvPr/>
          </p:nvSpPr>
          <p:spPr bwMode="auto">
            <a:xfrm>
              <a:off x="682" y="2976"/>
              <a:ext cx="44" cy="4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813" name="Oval 63"/>
            <p:cNvSpPr>
              <a:spLocks noChangeArrowheads="1"/>
            </p:cNvSpPr>
            <p:nvPr/>
          </p:nvSpPr>
          <p:spPr bwMode="auto">
            <a:xfrm>
              <a:off x="1555" y="2915"/>
              <a:ext cx="43" cy="41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814" name="Oval 64"/>
            <p:cNvSpPr>
              <a:spLocks noChangeArrowheads="1"/>
            </p:cNvSpPr>
            <p:nvPr/>
          </p:nvSpPr>
          <p:spPr bwMode="auto">
            <a:xfrm>
              <a:off x="1189" y="3669"/>
              <a:ext cx="43" cy="4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815" name="Oval 65"/>
            <p:cNvSpPr>
              <a:spLocks noChangeArrowheads="1"/>
            </p:cNvSpPr>
            <p:nvPr/>
          </p:nvSpPr>
          <p:spPr bwMode="auto">
            <a:xfrm>
              <a:off x="1069" y="2885"/>
              <a:ext cx="44" cy="4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816" name="Oval 66"/>
            <p:cNvSpPr>
              <a:spLocks noChangeArrowheads="1"/>
            </p:cNvSpPr>
            <p:nvPr/>
          </p:nvSpPr>
          <p:spPr bwMode="auto">
            <a:xfrm>
              <a:off x="1223" y="2978"/>
              <a:ext cx="43" cy="4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817" name="Oval 67"/>
            <p:cNvSpPr>
              <a:spLocks noChangeArrowheads="1"/>
            </p:cNvSpPr>
            <p:nvPr/>
          </p:nvSpPr>
          <p:spPr bwMode="auto">
            <a:xfrm>
              <a:off x="1589" y="2952"/>
              <a:ext cx="43" cy="42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818" name="Oval 68"/>
            <p:cNvSpPr>
              <a:spLocks noChangeArrowheads="1"/>
            </p:cNvSpPr>
            <p:nvPr/>
          </p:nvSpPr>
          <p:spPr bwMode="auto">
            <a:xfrm>
              <a:off x="664" y="3119"/>
              <a:ext cx="43" cy="41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819" name="Oval 69"/>
            <p:cNvSpPr>
              <a:spLocks noChangeArrowheads="1"/>
            </p:cNvSpPr>
            <p:nvPr/>
          </p:nvSpPr>
          <p:spPr bwMode="auto">
            <a:xfrm>
              <a:off x="1149" y="3574"/>
              <a:ext cx="44" cy="42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  <p:sp>
          <p:nvSpPr>
            <p:cNvPr id="28820" name="Oval 70"/>
            <p:cNvSpPr>
              <a:spLocks noChangeArrowheads="1"/>
            </p:cNvSpPr>
            <p:nvPr/>
          </p:nvSpPr>
          <p:spPr bwMode="auto">
            <a:xfrm>
              <a:off x="1136" y="3660"/>
              <a:ext cx="44" cy="42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Times" pitchFamily="18" charset="0"/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pitchFamily="34" charset="-128"/>
                </a:defRPr>
              </a:lvl1pPr>
              <a:lvl2pPr marL="742950" indent="-285750" eaLnBrk="0" hangingPunct="0">
                <a:spcBef>
                  <a:spcPct val="20000"/>
                </a:spcBef>
                <a:buFont typeface="Times" pitchFamily="18" charset="0"/>
                <a:buChar char="•"/>
                <a:defRPr sz="2800">
                  <a:solidFill>
                    <a:srgbClr val="262626"/>
                  </a:solidFill>
                  <a:latin typeface="Arial" charset="0"/>
                  <a:ea typeface="ＭＳ Ｐゴシック" pitchFamily="34" charset="-128"/>
                </a:defRPr>
              </a:lvl2pPr>
              <a:lvl3pPr marL="11430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400">
                  <a:solidFill>
                    <a:srgbClr val="4C4C4C"/>
                  </a:solidFill>
                  <a:latin typeface="Arial" charset="0"/>
                  <a:ea typeface="ＭＳ Ｐゴシック" pitchFamily="34" charset="-128"/>
                </a:defRPr>
              </a:lvl3pPr>
              <a:lvl4pPr marL="16002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737373"/>
                  </a:solidFill>
                  <a:latin typeface="Arial" charset="0"/>
                  <a:ea typeface="ＭＳ Ｐゴシック" pitchFamily="34" charset="-128"/>
                </a:defRPr>
              </a:lvl4pPr>
              <a:lvl5pPr marL="2057400" indent="-228600" eaLnBrk="0" hangingPunct="0">
                <a:spcBef>
                  <a:spcPct val="20000"/>
                </a:spcBef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Times" pitchFamily="18" charset="0"/>
                <a:buChar char="•"/>
                <a:defRPr sz="2000">
                  <a:solidFill>
                    <a:srgbClr val="999999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BE" altLang="fr-FR" sz="2400"/>
            </a:p>
          </p:txBody>
        </p:sp>
      </p:grpSp>
      <p:sp>
        <p:nvSpPr>
          <p:cNvPr id="28676" name="Ellipse 76"/>
          <p:cNvSpPr>
            <a:spLocks noChangeArrowheads="1"/>
          </p:cNvSpPr>
          <p:nvPr/>
        </p:nvSpPr>
        <p:spPr bwMode="auto">
          <a:xfrm>
            <a:off x="1765300" y="2107880"/>
            <a:ext cx="1785938" cy="2071688"/>
          </a:xfrm>
          <a:prstGeom prst="ellips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fr-BE" altLang="fr-FR" sz="2400"/>
          </a:p>
        </p:txBody>
      </p:sp>
      <p:sp>
        <p:nvSpPr>
          <p:cNvPr id="79" name="Line 75"/>
          <p:cNvSpPr>
            <a:spLocks noChangeShapeType="1"/>
          </p:cNvSpPr>
          <p:nvPr/>
        </p:nvSpPr>
        <p:spPr bwMode="auto">
          <a:xfrm flipV="1">
            <a:off x="2898927" y="1967328"/>
            <a:ext cx="1830237" cy="1374776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fr-BE">
              <a:latin typeface="Arial" pitchFamily="34" charset="0"/>
            </a:endParaRPr>
          </a:p>
        </p:txBody>
      </p:sp>
      <p:sp>
        <p:nvSpPr>
          <p:cNvPr id="28678" name="Rectangle 1"/>
          <p:cNvSpPr>
            <a:spLocks noChangeArrowheads="1"/>
          </p:cNvSpPr>
          <p:nvPr/>
        </p:nvSpPr>
        <p:spPr bwMode="auto">
          <a:xfrm>
            <a:off x="4914758" y="1433979"/>
            <a:ext cx="3265638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fr-BE" altLang="fr-FR" sz="2400" b="1" dirty="0" err="1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Residente</a:t>
            </a:r>
            <a:r>
              <a:rPr lang="fr-BE" altLang="fr-FR" sz="2400" b="1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fr-BE" altLang="fr-FR" sz="2400" b="1" dirty="0" err="1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flora</a:t>
            </a:r>
            <a:r>
              <a:rPr lang="fr-BE" altLang="fr-FR" sz="2400" b="1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:</a:t>
            </a: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</a:pPr>
            <a:r>
              <a:rPr lang="fr-BE" altLang="fr-FR" sz="1400" b="1" dirty="0" err="1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Persoonsafhankelijk</a:t>
            </a:r>
            <a:endParaRPr lang="fr-BE" altLang="fr-FR" sz="1400" b="1" dirty="0">
              <a:solidFill>
                <a:schemeClr val="accent2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</a:pPr>
            <a:r>
              <a:rPr lang="fr-BE" altLang="fr-FR" sz="1400" b="1" dirty="0" err="1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Blijvend</a:t>
            </a:r>
            <a:r>
              <a:rPr lang="fr-BE" altLang="fr-FR" sz="1400" b="1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fr-BE" altLang="fr-FR" sz="1400" b="1" dirty="0" err="1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karakter</a:t>
            </a:r>
            <a:endParaRPr lang="fr-BE" altLang="fr-FR" sz="1400" b="1" dirty="0">
              <a:solidFill>
                <a:schemeClr val="accent2"/>
              </a:solidFill>
              <a:latin typeface="Tahoma" pitchFamily="34" charset="0"/>
              <a:cs typeface="Tahoma" pitchFamily="34" charset="0"/>
            </a:endParaRPr>
          </a:p>
          <a:p>
            <a:pPr marL="342900" indent="-342900" eaLnBrk="1" hangingPunct="1">
              <a:spcBef>
                <a:spcPct val="50000"/>
              </a:spcBef>
              <a:buFontTx/>
              <a:buChar char="-"/>
            </a:pPr>
            <a:r>
              <a:rPr lang="fr-BE" altLang="fr-FR" sz="1400" b="1" dirty="0" err="1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Beperkte</a:t>
            </a:r>
            <a:r>
              <a:rPr lang="fr-BE" altLang="fr-FR" sz="1400" b="1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fr-BE" altLang="fr-FR" sz="1400" b="1" dirty="0" err="1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invloed</a:t>
            </a:r>
            <a:r>
              <a:rPr lang="fr-BE" altLang="fr-FR" sz="1400" b="1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fr-BE" altLang="fr-FR" sz="1400" b="1" dirty="0" err="1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handalcohol</a:t>
            </a:r>
            <a:r>
              <a:rPr lang="fr-BE" altLang="fr-FR" sz="1400" b="1" dirty="0">
                <a:solidFill>
                  <a:schemeClr val="accent2"/>
                </a:solidFill>
                <a:latin typeface="Tahoma" pitchFamily="34" charset="0"/>
                <a:cs typeface="Tahoma" pitchFamily="34" charset="0"/>
              </a:rPr>
              <a:t> </a:t>
            </a:r>
            <a:endParaRPr lang="fr-FR" altLang="fr-FR" sz="1400" b="1" dirty="0">
              <a:solidFill>
                <a:schemeClr val="accent2"/>
              </a:solidFill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28679" name="Group 4"/>
          <p:cNvGrpSpPr>
            <a:grpSpLocks/>
          </p:cNvGrpSpPr>
          <p:nvPr/>
        </p:nvGrpSpPr>
        <p:grpSpPr bwMode="auto">
          <a:xfrm>
            <a:off x="2698751" y="3384715"/>
            <a:ext cx="5223814" cy="3215424"/>
            <a:chOff x="-1152" y="1888"/>
            <a:chExt cx="3352" cy="2160"/>
          </a:xfrm>
        </p:grpSpPr>
        <p:grpSp>
          <p:nvGrpSpPr>
            <p:cNvPr id="28681" name="Group 82"/>
            <p:cNvGrpSpPr>
              <a:grpSpLocks/>
            </p:cNvGrpSpPr>
            <p:nvPr/>
          </p:nvGrpSpPr>
          <p:grpSpPr bwMode="auto">
            <a:xfrm>
              <a:off x="0" y="1888"/>
              <a:ext cx="2200" cy="2160"/>
              <a:chOff x="0" y="2296"/>
              <a:chExt cx="2200" cy="2160"/>
            </a:xfrm>
          </p:grpSpPr>
          <p:pic>
            <p:nvPicPr>
              <p:cNvPr id="28685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296"/>
                <a:ext cx="2200" cy="2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686" name="Oval 5"/>
              <p:cNvSpPr>
                <a:spLocks noChangeArrowheads="1"/>
              </p:cNvSpPr>
              <p:nvPr/>
            </p:nvSpPr>
            <p:spPr bwMode="auto">
              <a:xfrm>
                <a:off x="881" y="2935"/>
                <a:ext cx="44" cy="41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687" name="Oval 6"/>
              <p:cNvSpPr>
                <a:spLocks noChangeArrowheads="1"/>
              </p:cNvSpPr>
              <p:nvPr/>
            </p:nvSpPr>
            <p:spPr bwMode="auto">
              <a:xfrm>
                <a:off x="1100" y="2854"/>
                <a:ext cx="44" cy="41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688" name="Oval 7"/>
              <p:cNvSpPr>
                <a:spLocks noChangeArrowheads="1"/>
              </p:cNvSpPr>
              <p:nvPr/>
            </p:nvSpPr>
            <p:spPr bwMode="auto">
              <a:xfrm>
                <a:off x="1321" y="3016"/>
                <a:ext cx="43" cy="42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689" name="Oval 8"/>
              <p:cNvSpPr>
                <a:spLocks noChangeArrowheads="1"/>
              </p:cNvSpPr>
              <p:nvPr/>
            </p:nvSpPr>
            <p:spPr bwMode="auto">
              <a:xfrm>
                <a:off x="748" y="2894"/>
                <a:ext cx="44" cy="41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690" name="Oval 9"/>
              <p:cNvSpPr>
                <a:spLocks noChangeArrowheads="1"/>
              </p:cNvSpPr>
              <p:nvPr/>
            </p:nvSpPr>
            <p:spPr bwMode="auto">
              <a:xfrm>
                <a:off x="837" y="2935"/>
                <a:ext cx="43" cy="41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691" name="Oval 10"/>
              <p:cNvSpPr>
                <a:spLocks noChangeArrowheads="1"/>
              </p:cNvSpPr>
              <p:nvPr/>
            </p:nvSpPr>
            <p:spPr bwMode="auto">
              <a:xfrm>
                <a:off x="837" y="2854"/>
                <a:ext cx="43" cy="41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692" name="Oval 11"/>
              <p:cNvSpPr>
                <a:spLocks noChangeArrowheads="1"/>
              </p:cNvSpPr>
              <p:nvPr/>
            </p:nvSpPr>
            <p:spPr bwMode="auto">
              <a:xfrm>
                <a:off x="661" y="3220"/>
                <a:ext cx="44" cy="4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693" name="Oval 12"/>
              <p:cNvSpPr>
                <a:spLocks noChangeArrowheads="1"/>
              </p:cNvSpPr>
              <p:nvPr/>
            </p:nvSpPr>
            <p:spPr bwMode="auto">
              <a:xfrm>
                <a:off x="705" y="2894"/>
                <a:ext cx="43" cy="41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694" name="Oval 13"/>
              <p:cNvSpPr>
                <a:spLocks noChangeArrowheads="1"/>
              </p:cNvSpPr>
              <p:nvPr/>
            </p:nvSpPr>
            <p:spPr bwMode="auto">
              <a:xfrm>
                <a:off x="969" y="2976"/>
                <a:ext cx="43" cy="41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695" name="Oval 14"/>
              <p:cNvSpPr>
                <a:spLocks noChangeArrowheads="1"/>
              </p:cNvSpPr>
              <p:nvPr/>
            </p:nvSpPr>
            <p:spPr bwMode="auto">
              <a:xfrm>
                <a:off x="925" y="2854"/>
                <a:ext cx="44" cy="41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696" name="Oval 15"/>
              <p:cNvSpPr>
                <a:spLocks noChangeArrowheads="1"/>
              </p:cNvSpPr>
              <p:nvPr/>
            </p:nvSpPr>
            <p:spPr bwMode="auto">
              <a:xfrm>
                <a:off x="1364" y="2935"/>
                <a:ext cx="44" cy="41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697" name="Oval 17"/>
              <p:cNvSpPr>
                <a:spLocks noChangeArrowheads="1"/>
              </p:cNvSpPr>
              <p:nvPr/>
            </p:nvSpPr>
            <p:spPr bwMode="auto">
              <a:xfrm>
                <a:off x="661" y="3179"/>
                <a:ext cx="44" cy="41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698" name="Oval 18"/>
              <p:cNvSpPr>
                <a:spLocks noChangeArrowheads="1"/>
              </p:cNvSpPr>
              <p:nvPr/>
            </p:nvSpPr>
            <p:spPr bwMode="auto">
              <a:xfrm>
                <a:off x="1497" y="3016"/>
                <a:ext cx="44" cy="42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699" name="Oval 19"/>
              <p:cNvSpPr>
                <a:spLocks noChangeArrowheads="1"/>
              </p:cNvSpPr>
              <p:nvPr/>
            </p:nvSpPr>
            <p:spPr bwMode="auto">
              <a:xfrm>
                <a:off x="1409" y="2854"/>
                <a:ext cx="44" cy="41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00" name="Oval 20"/>
              <p:cNvSpPr>
                <a:spLocks noChangeArrowheads="1"/>
              </p:cNvSpPr>
              <p:nvPr/>
            </p:nvSpPr>
            <p:spPr bwMode="auto">
              <a:xfrm>
                <a:off x="1321" y="2976"/>
                <a:ext cx="43" cy="41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01" name="Oval 21"/>
              <p:cNvSpPr>
                <a:spLocks noChangeArrowheads="1"/>
              </p:cNvSpPr>
              <p:nvPr/>
            </p:nvSpPr>
            <p:spPr bwMode="auto">
              <a:xfrm>
                <a:off x="969" y="2935"/>
                <a:ext cx="43" cy="41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02" name="Oval 22"/>
              <p:cNvSpPr>
                <a:spLocks noChangeArrowheads="1"/>
              </p:cNvSpPr>
              <p:nvPr/>
            </p:nvSpPr>
            <p:spPr bwMode="auto">
              <a:xfrm>
                <a:off x="1145" y="3465"/>
                <a:ext cx="44" cy="41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03" name="Oval 23"/>
              <p:cNvSpPr>
                <a:spLocks noChangeArrowheads="1"/>
              </p:cNvSpPr>
              <p:nvPr/>
            </p:nvSpPr>
            <p:spPr bwMode="auto">
              <a:xfrm>
                <a:off x="1673" y="2894"/>
                <a:ext cx="44" cy="41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04" name="Oval 24"/>
              <p:cNvSpPr>
                <a:spLocks noChangeArrowheads="1"/>
              </p:cNvSpPr>
              <p:nvPr/>
            </p:nvSpPr>
            <p:spPr bwMode="auto">
              <a:xfrm>
                <a:off x="1541" y="3016"/>
                <a:ext cx="44" cy="42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05" name="Oval 25"/>
              <p:cNvSpPr>
                <a:spLocks noChangeArrowheads="1"/>
              </p:cNvSpPr>
              <p:nvPr/>
            </p:nvSpPr>
            <p:spPr bwMode="auto">
              <a:xfrm>
                <a:off x="1189" y="3302"/>
                <a:ext cx="43" cy="41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06" name="Oval 27"/>
              <p:cNvSpPr>
                <a:spLocks noChangeArrowheads="1"/>
              </p:cNvSpPr>
              <p:nvPr/>
            </p:nvSpPr>
            <p:spPr bwMode="auto">
              <a:xfrm>
                <a:off x="661" y="3587"/>
                <a:ext cx="44" cy="41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07" name="Oval 28"/>
              <p:cNvSpPr>
                <a:spLocks noChangeArrowheads="1"/>
              </p:cNvSpPr>
              <p:nvPr/>
            </p:nvSpPr>
            <p:spPr bwMode="auto">
              <a:xfrm>
                <a:off x="1746" y="2886"/>
                <a:ext cx="44" cy="41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08" name="Oval 29"/>
              <p:cNvSpPr>
                <a:spLocks noChangeArrowheads="1"/>
              </p:cNvSpPr>
              <p:nvPr/>
            </p:nvSpPr>
            <p:spPr bwMode="auto">
              <a:xfrm>
                <a:off x="1057" y="2935"/>
                <a:ext cx="43" cy="41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09" name="Oval 30"/>
              <p:cNvSpPr>
                <a:spLocks noChangeArrowheads="1"/>
              </p:cNvSpPr>
              <p:nvPr/>
            </p:nvSpPr>
            <p:spPr bwMode="auto">
              <a:xfrm>
                <a:off x="705" y="3423"/>
                <a:ext cx="43" cy="4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10" name="Oval 31"/>
              <p:cNvSpPr>
                <a:spLocks noChangeArrowheads="1"/>
              </p:cNvSpPr>
              <p:nvPr/>
            </p:nvSpPr>
            <p:spPr bwMode="auto">
              <a:xfrm>
                <a:off x="1497" y="2894"/>
                <a:ext cx="44" cy="41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11" name="Oval 32"/>
              <p:cNvSpPr>
                <a:spLocks noChangeArrowheads="1"/>
              </p:cNvSpPr>
              <p:nvPr/>
            </p:nvSpPr>
            <p:spPr bwMode="auto">
              <a:xfrm>
                <a:off x="748" y="3791"/>
                <a:ext cx="44" cy="41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12" name="Oval 33"/>
              <p:cNvSpPr>
                <a:spLocks noChangeArrowheads="1"/>
              </p:cNvSpPr>
              <p:nvPr/>
            </p:nvSpPr>
            <p:spPr bwMode="auto">
              <a:xfrm>
                <a:off x="891" y="2902"/>
                <a:ext cx="44" cy="41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13" name="Oval 34"/>
              <p:cNvSpPr>
                <a:spLocks noChangeArrowheads="1"/>
              </p:cNvSpPr>
              <p:nvPr/>
            </p:nvSpPr>
            <p:spPr bwMode="auto">
              <a:xfrm>
                <a:off x="845" y="2903"/>
                <a:ext cx="44" cy="41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14" name="Oval 35"/>
              <p:cNvSpPr>
                <a:spLocks noChangeArrowheads="1"/>
              </p:cNvSpPr>
              <p:nvPr/>
            </p:nvSpPr>
            <p:spPr bwMode="auto">
              <a:xfrm>
                <a:off x="1011" y="2902"/>
                <a:ext cx="44" cy="41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15" name="Oval 36"/>
              <p:cNvSpPr>
                <a:spLocks noChangeArrowheads="1"/>
              </p:cNvSpPr>
              <p:nvPr/>
            </p:nvSpPr>
            <p:spPr bwMode="auto">
              <a:xfrm>
                <a:off x="1058" y="2890"/>
                <a:ext cx="43" cy="42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16" name="Oval 37"/>
              <p:cNvSpPr>
                <a:spLocks noChangeArrowheads="1"/>
              </p:cNvSpPr>
              <p:nvPr/>
            </p:nvSpPr>
            <p:spPr bwMode="auto">
              <a:xfrm>
                <a:off x="1124" y="2921"/>
                <a:ext cx="43" cy="41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17" name="Oval 38"/>
              <p:cNvSpPr>
                <a:spLocks noChangeArrowheads="1"/>
              </p:cNvSpPr>
              <p:nvPr/>
            </p:nvSpPr>
            <p:spPr bwMode="auto">
              <a:xfrm>
                <a:off x="1071" y="2982"/>
                <a:ext cx="44" cy="41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18" name="Oval 39"/>
              <p:cNvSpPr>
                <a:spLocks noChangeArrowheads="1"/>
              </p:cNvSpPr>
              <p:nvPr/>
            </p:nvSpPr>
            <p:spPr bwMode="auto">
              <a:xfrm>
                <a:off x="1324" y="2921"/>
                <a:ext cx="43" cy="41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19" name="Oval 40"/>
              <p:cNvSpPr>
                <a:spLocks noChangeArrowheads="1"/>
              </p:cNvSpPr>
              <p:nvPr/>
            </p:nvSpPr>
            <p:spPr bwMode="auto">
              <a:xfrm>
                <a:off x="1550" y="2939"/>
                <a:ext cx="43" cy="41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20" name="Oval 41"/>
              <p:cNvSpPr>
                <a:spLocks noChangeArrowheads="1"/>
              </p:cNvSpPr>
              <p:nvPr/>
            </p:nvSpPr>
            <p:spPr bwMode="auto">
              <a:xfrm>
                <a:off x="1517" y="2940"/>
                <a:ext cx="43" cy="41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21" name="Oval 42"/>
              <p:cNvSpPr>
                <a:spLocks noChangeArrowheads="1"/>
              </p:cNvSpPr>
              <p:nvPr/>
            </p:nvSpPr>
            <p:spPr bwMode="auto">
              <a:xfrm>
                <a:off x="1544" y="2958"/>
                <a:ext cx="44" cy="41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22" name="Oval 43"/>
              <p:cNvSpPr>
                <a:spLocks noChangeArrowheads="1"/>
              </p:cNvSpPr>
              <p:nvPr/>
            </p:nvSpPr>
            <p:spPr bwMode="auto">
              <a:xfrm>
                <a:off x="1430" y="2970"/>
                <a:ext cx="44" cy="42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23" name="Oval 44"/>
              <p:cNvSpPr>
                <a:spLocks noChangeArrowheads="1"/>
              </p:cNvSpPr>
              <p:nvPr/>
            </p:nvSpPr>
            <p:spPr bwMode="auto">
              <a:xfrm>
                <a:off x="1450" y="2983"/>
                <a:ext cx="44" cy="41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24" name="Oval 45"/>
              <p:cNvSpPr>
                <a:spLocks noChangeArrowheads="1"/>
              </p:cNvSpPr>
              <p:nvPr/>
            </p:nvSpPr>
            <p:spPr bwMode="auto">
              <a:xfrm>
                <a:off x="1384" y="2988"/>
                <a:ext cx="44" cy="42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25" name="Oval 46"/>
              <p:cNvSpPr>
                <a:spLocks noChangeArrowheads="1"/>
              </p:cNvSpPr>
              <p:nvPr/>
            </p:nvSpPr>
            <p:spPr bwMode="auto">
              <a:xfrm>
                <a:off x="1444" y="3001"/>
                <a:ext cx="44" cy="41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26" name="Oval 47"/>
              <p:cNvSpPr>
                <a:spLocks noChangeArrowheads="1"/>
              </p:cNvSpPr>
              <p:nvPr/>
            </p:nvSpPr>
            <p:spPr bwMode="auto">
              <a:xfrm>
                <a:off x="1403" y="3020"/>
                <a:ext cx="44" cy="41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27" name="Oval 48"/>
              <p:cNvSpPr>
                <a:spLocks noChangeArrowheads="1"/>
              </p:cNvSpPr>
              <p:nvPr/>
            </p:nvSpPr>
            <p:spPr bwMode="auto">
              <a:xfrm>
                <a:off x="1591" y="2958"/>
                <a:ext cx="43" cy="41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28" name="Oval 49"/>
              <p:cNvSpPr>
                <a:spLocks noChangeArrowheads="1"/>
              </p:cNvSpPr>
              <p:nvPr/>
            </p:nvSpPr>
            <p:spPr bwMode="auto">
              <a:xfrm>
                <a:off x="1210" y="2878"/>
                <a:ext cx="44" cy="41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29" name="Oval 50"/>
              <p:cNvSpPr>
                <a:spLocks noChangeArrowheads="1"/>
              </p:cNvSpPr>
              <p:nvPr/>
            </p:nvSpPr>
            <p:spPr bwMode="auto">
              <a:xfrm>
                <a:off x="591" y="2902"/>
                <a:ext cx="44" cy="41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30" name="Oval 51"/>
              <p:cNvSpPr>
                <a:spLocks noChangeArrowheads="1"/>
              </p:cNvSpPr>
              <p:nvPr/>
            </p:nvSpPr>
            <p:spPr bwMode="auto">
              <a:xfrm>
                <a:off x="1118" y="2995"/>
                <a:ext cx="44" cy="41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31" name="Oval 52"/>
              <p:cNvSpPr>
                <a:spLocks noChangeArrowheads="1"/>
              </p:cNvSpPr>
              <p:nvPr/>
            </p:nvSpPr>
            <p:spPr bwMode="auto">
              <a:xfrm>
                <a:off x="1158" y="2970"/>
                <a:ext cx="43" cy="42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32" name="Oval 53"/>
              <p:cNvSpPr>
                <a:spLocks noChangeArrowheads="1"/>
              </p:cNvSpPr>
              <p:nvPr/>
            </p:nvSpPr>
            <p:spPr bwMode="auto">
              <a:xfrm>
                <a:off x="702" y="3211"/>
                <a:ext cx="43" cy="4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33" name="Oval 54"/>
              <p:cNvSpPr>
                <a:spLocks noChangeArrowheads="1"/>
              </p:cNvSpPr>
              <p:nvPr/>
            </p:nvSpPr>
            <p:spPr bwMode="auto">
              <a:xfrm>
                <a:off x="655" y="3260"/>
                <a:ext cx="44" cy="41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34" name="Oval 55"/>
              <p:cNvSpPr>
                <a:spLocks noChangeArrowheads="1"/>
              </p:cNvSpPr>
              <p:nvPr/>
            </p:nvSpPr>
            <p:spPr bwMode="auto">
              <a:xfrm>
                <a:off x="669" y="3328"/>
                <a:ext cx="43" cy="41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35" name="Oval 56"/>
              <p:cNvSpPr>
                <a:spLocks noChangeArrowheads="1"/>
              </p:cNvSpPr>
              <p:nvPr/>
            </p:nvSpPr>
            <p:spPr bwMode="auto">
              <a:xfrm>
                <a:off x="1188" y="3315"/>
                <a:ext cx="43" cy="4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36" name="Oval 57"/>
              <p:cNvSpPr>
                <a:spLocks noChangeArrowheads="1"/>
              </p:cNvSpPr>
              <p:nvPr/>
            </p:nvSpPr>
            <p:spPr bwMode="auto">
              <a:xfrm>
                <a:off x="1161" y="3352"/>
                <a:ext cx="43" cy="4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37" name="Oval 58"/>
              <p:cNvSpPr>
                <a:spLocks noChangeArrowheads="1"/>
              </p:cNvSpPr>
              <p:nvPr/>
            </p:nvSpPr>
            <p:spPr bwMode="auto">
              <a:xfrm>
                <a:off x="1194" y="3365"/>
                <a:ext cx="43" cy="41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38" name="Oval 59"/>
              <p:cNvSpPr>
                <a:spLocks noChangeArrowheads="1"/>
              </p:cNvSpPr>
              <p:nvPr/>
            </p:nvSpPr>
            <p:spPr bwMode="auto">
              <a:xfrm>
                <a:off x="1156" y="3588"/>
                <a:ext cx="43" cy="41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39" name="Oval 60"/>
              <p:cNvSpPr>
                <a:spLocks noChangeArrowheads="1"/>
              </p:cNvSpPr>
              <p:nvPr/>
            </p:nvSpPr>
            <p:spPr bwMode="auto">
              <a:xfrm>
                <a:off x="703" y="3475"/>
                <a:ext cx="43" cy="4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40" name="Oval 61"/>
              <p:cNvSpPr>
                <a:spLocks noChangeArrowheads="1"/>
              </p:cNvSpPr>
              <p:nvPr/>
            </p:nvSpPr>
            <p:spPr bwMode="auto">
              <a:xfrm>
                <a:off x="715" y="3512"/>
                <a:ext cx="44" cy="4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41" name="Oval 62"/>
              <p:cNvSpPr>
                <a:spLocks noChangeArrowheads="1"/>
              </p:cNvSpPr>
              <p:nvPr/>
            </p:nvSpPr>
            <p:spPr bwMode="auto">
              <a:xfrm>
                <a:off x="702" y="3370"/>
                <a:ext cx="43" cy="4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42" name="Oval 63"/>
              <p:cNvSpPr>
                <a:spLocks noChangeArrowheads="1"/>
              </p:cNvSpPr>
              <p:nvPr/>
            </p:nvSpPr>
            <p:spPr bwMode="auto">
              <a:xfrm>
                <a:off x="669" y="3044"/>
                <a:ext cx="43" cy="41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43" name="Oval 64"/>
              <p:cNvSpPr>
                <a:spLocks noChangeArrowheads="1"/>
              </p:cNvSpPr>
              <p:nvPr/>
            </p:nvSpPr>
            <p:spPr bwMode="auto">
              <a:xfrm>
                <a:off x="637" y="2964"/>
                <a:ext cx="43" cy="41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44" name="Oval 65"/>
              <p:cNvSpPr>
                <a:spLocks noChangeArrowheads="1"/>
              </p:cNvSpPr>
              <p:nvPr/>
            </p:nvSpPr>
            <p:spPr bwMode="auto">
              <a:xfrm>
                <a:off x="682" y="2976"/>
                <a:ext cx="44" cy="41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45" name="Oval 66"/>
              <p:cNvSpPr>
                <a:spLocks noChangeArrowheads="1"/>
              </p:cNvSpPr>
              <p:nvPr/>
            </p:nvSpPr>
            <p:spPr bwMode="auto">
              <a:xfrm>
                <a:off x="1555" y="2915"/>
                <a:ext cx="43" cy="41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46" name="Oval 67"/>
              <p:cNvSpPr>
                <a:spLocks noChangeArrowheads="1"/>
              </p:cNvSpPr>
              <p:nvPr/>
            </p:nvSpPr>
            <p:spPr bwMode="auto">
              <a:xfrm>
                <a:off x="1189" y="3669"/>
                <a:ext cx="43" cy="41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47" name="Oval 68"/>
              <p:cNvSpPr>
                <a:spLocks noChangeArrowheads="1"/>
              </p:cNvSpPr>
              <p:nvPr/>
            </p:nvSpPr>
            <p:spPr bwMode="auto">
              <a:xfrm>
                <a:off x="1069" y="2885"/>
                <a:ext cx="44" cy="41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48" name="Oval 69"/>
              <p:cNvSpPr>
                <a:spLocks noChangeArrowheads="1"/>
              </p:cNvSpPr>
              <p:nvPr/>
            </p:nvSpPr>
            <p:spPr bwMode="auto">
              <a:xfrm>
                <a:off x="1223" y="2978"/>
                <a:ext cx="43" cy="41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49" name="Oval 70"/>
              <p:cNvSpPr>
                <a:spLocks noChangeArrowheads="1"/>
              </p:cNvSpPr>
              <p:nvPr/>
            </p:nvSpPr>
            <p:spPr bwMode="auto">
              <a:xfrm>
                <a:off x="1589" y="2952"/>
                <a:ext cx="43" cy="4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50" name="Oval 71"/>
              <p:cNvSpPr>
                <a:spLocks noChangeArrowheads="1"/>
              </p:cNvSpPr>
              <p:nvPr/>
            </p:nvSpPr>
            <p:spPr bwMode="auto">
              <a:xfrm>
                <a:off x="664" y="3119"/>
                <a:ext cx="43" cy="41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51" name="Oval 72"/>
              <p:cNvSpPr>
                <a:spLocks noChangeArrowheads="1"/>
              </p:cNvSpPr>
              <p:nvPr/>
            </p:nvSpPr>
            <p:spPr bwMode="auto">
              <a:xfrm>
                <a:off x="1149" y="3574"/>
                <a:ext cx="44" cy="4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28752" name="Oval 73"/>
              <p:cNvSpPr>
                <a:spLocks noChangeArrowheads="1"/>
              </p:cNvSpPr>
              <p:nvPr/>
            </p:nvSpPr>
            <p:spPr bwMode="auto">
              <a:xfrm>
                <a:off x="1136" y="3660"/>
                <a:ext cx="44" cy="4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</p:grpSp>
        <p:grpSp>
          <p:nvGrpSpPr>
            <p:cNvPr id="28682" name="Group 85"/>
            <p:cNvGrpSpPr>
              <a:grpSpLocks/>
            </p:cNvGrpSpPr>
            <p:nvPr/>
          </p:nvGrpSpPr>
          <p:grpSpPr bwMode="auto">
            <a:xfrm>
              <a:off x="-1152" y="2323"/>
              <a:ext cx="3215" cy="672"/>
              <a:chOff x="-1152" y="2323"/>
              <a:chExt cx="3215" cy="672"/>
            </a:xfrm>
          </p:grpSpPr>
          <p:sp>
            <p:nvSpPr>
              <p:cNvPr id="28683" name="Oval 83"/>
              <p:cNvSpPr>
                <a:spLocks noChangeArrowheads="1"/>
              </p:cNvSpPr>
              <p:nvPr/>
            </p:nvSpPr>
            <p:spPr bwMode="auto">
              <a:xfrm>
                <a:off x="384" y="2323"/>
                <a:ext cx="1679" cy="363"/>
              </a:xfrm>
              <a:prstGeom prst="ellipse">
                <a:avLst/>
              </a:prstGeom>
              <a:noFill/>
              <a:ln w="349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pitchFamily="34" charset="-128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800">
                    <a:solidFill>
                      <a:srgbClr val="262626"/>
                    </a:solidFill>
                    <a:latin typeface="Arial" charset="0"/>
                    <a:ea typeface="ＭＳ Ｐゴシック" pitchFamily="34" charset="-128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400">
                    <a:solidFill>
                      <a:srgbClr val="4C4C4C"/>
                    </a:solidFill>
                    <a:latin typeface="Arial" charset="0"/>
                    <a:ea typeface="ＭＳ Ｐゴシック" pitchFamily="34" charset="-128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737373"/>
                    </a:solidFill>
                    <a:latin typeface="Arial" charset="0"/>
                    <a:ea typeface="ＭＳ Ｐゴシック" pitchFamily="34" charset="-128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Times" pitchFamily="18" charset="0"/>
                  <a:buChar char="•"/>
                  <a:defRPr sz="2000">
                    <a:solidFill>
                      <a:srgbClr val="999999"/>
                    </a:solidFill>
                    <a:latin typeface="Arial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fr-BE" altLang="fr-FR" sz="2400"/>
              </a:p>
            </p:txBody>
          </p:sp>
          <p:sp>
            <p:nvSpPr>
              <p:cNvPr id="84" name="Line 84"/>
              <p:cNvSpPr>
                <a:spLocks noChangeShapeType="1"/>
              </p:cNvSpPr>
              <p:nvPr/>
            </p:nvSpPr>
            <p:spPr bwMode="auto">
              <a:xfrm flipH="1">
                <a:off x="-1152" y="2387"/>
                <a:ext cx="2898" cy="60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>
                <a:outerShdw blurRad="40000" dist="23000" dir="5400000" rotWithShape="0">
                  <a:srgbClr val="808080">
                    <a:alpha val="34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fr-BE">
                  <a:latin typeface="Arial" pitchFamily="34" charset="0"/>
                </a:endParaRPr>
              </a:p>
            </p:txBody>
          </p:sp>
        </p:grpSp>
      </p:grpSp>
      <p:sp>
        <p:nvSpPr>
          <p:cNvPr id="28680" name="Rectangle 2"/>
          <p:cNvSpPr>
            <a:spLocks noChangeArrowheads="1"/>
          </p:cNvSpPr>
          <p:nvPr/>
        </p:nvSpPr>
        <p:spPr bwMode="auto">
          <a:xfrm>
            <a:off x="734434" y="5079024"/>
            <a:ext cx="3369833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800" b="1" dirty="0" err="1"/>
              <a:t>Transiënte</a:t>
            </a:r>
            <a:r>
              <a:rPr lang="fr-FR" altLang="fr-FR" sz="2800" b="1" dirty="0"/>
              <a:t> </a:t>
            </a:r>
            <a:r>
              <a:rPr lang="fr-FR" altLang="fr-FR" sz="2800" b="1" dirty="0" err="1"/>
              <a:t>flora</a:t>
            </a:r>
            <a:r>
              <a:rPr lang="fr-FR" altLang="fr-FR" sz="2800" b="1" dirty="0"/>
              <a:t>:</a:t>
            </a:r>
          </a:p>
          <a:p>
            <a:pPr marL="1085850" lvl="1" indent="-342900" eaLnBrk="1" hangingPunct="1">
              <a:spcBef>
                <a:spcPct val="0"/>
              </a:spcBef>
              <a:buFontTx/>
              <a:buChar char="-"/>
            </a:pPr>
            <a:r>
              <a:rPr lang="fr-FR" altLang="fr-FR" sz="1400" dirty="0" err="1"/>
              <a:t>Tijdelijk</a:t>
            </a:r>
            <a:r>
              <a:rPr lang="fr-FR" altLang="fr-FR" sz="1400" dirty="0"/>
              <a:t> </a:t>
            </a:r>
            <a:r>
              <a:rPr lang="fr-FR" altLang="fr-FR" sz="1400" dirty="0" err="1"/>
              <a:t>karakter</a:t>
            </a:r>
            <a:endParaRPr lang="fr-FR" altLang="fr-FR" sz="1400" dirty="0"/>
          </a:p>
          <a:p>
            <a:pPr marL="1085850" lvl="1" indent="-342900" eaLnBrk="1" hangingPunct="1">
              <a:spcBef>
                <a:spcPct val="0"/>
              </a:spcBef>
              <a:buFontTx/>
              <a:buChar char="-"/>
            </a:pPr>
            <a:r>
              <a:rPr lang="fr-FR" altLang="fr-FR" sz="1400" dirty="0" err="1"/>
              <a:t>Opname</a:t>
            </a:r>
            <a:r>
              <a:rPr lang="fr-FR" altLang="fr-FR" sz="1400" dirty="0"/>
              <a:t> </a:t>
            </a:r>
            <a:r>
              <a:rPr lang="fr-FR" altLang="fr-FR" sz="1400" dirty="0" err="1"/>
              <a:t>vanuit</a:t>
            </a:r>
            <a:r>
              <a:rPr lang="fr-FR" altLang="fr-FR" sz="1400" dirty="0"/>
              <a:t> </a:t>
            </a:r>
            <a:r>
              <a:rPr lang="fr-FR" altLang="fr-FR" sz="1400" dirty="0" err="1"/>
              <a:t>omgeving</a:t>
            </a:r>
            <a:endParaRPr lang="fr-FR" altLang="fr-FR" sz="1400" dirty="0"/>
          </a:p>
          <a:p>
            <a:pPr marL="1085850" lvl="1" indent="-342900" eaLnBrk="1" hangingPunct="1">
              <a:spcBef>
                <a:spcPct val="0"/>
              </a:spcBef>
              <a:buFontTx/>
              <a:buChar char="-"/>
            </a:pPr>
            <a:r>
              <a:rPr lang="fr-FR" altLang="fr-FR" sz="1400" dirty="0"/>
              <a:t>Grote </a:t>
            </a:r>
            <a:r>
              <a:rPr lang="fr-FR" altLang="fr-FR" sz="1400" dirty="0" err="1"/>
              <a:t>Invloed</a:t>
            </a:r>
            <a:r>
              <a:rPr lang="fr-FR" altLang="fr-FR" sz="1400" dirty="0"/>
              <a:t> </a:t>
            </a:r>
            <a:r>
              <a:rPr lang="fr-FR" altLang="fr-FR" sz="1400" dirty="0" err="1"/>
              <a:t>handalcohol</a:t>
            </a:r>
            <a:endParaRPr lang="fr-FR" altLang="fr-FR" sz="1400" dirty="0"/>
          </a:p>
        </p:txBody>
      </p:sp>
    </p:spTree>
    <p:extLst>
      <p:ext uri="{BB962C8B-B14F-4D97-AF65-F5344CB8AC3E}">
        <p14:creationId xmlns:p14="http://schemas.microsoft.com/office/powerpoint/2010/main" val="3233044375"/>
      </p:ext>
    </p:extLst>
  </p:cSld>
  <p:clrMapOvr>
    <a:masterClrMapping/>
  </p:clrMapOvr>
  <p:transition spd="slow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el 1"/>
          <p:cNvSpPr>
            <a:spLocks noGrp="1"/>
          </p:cNvSpPr>
          <p:nvPr>
            <p:ph type="title"/>
          </p:nvPr>
        </p:nvSpPr>
        <p:spPr>
          <a:xfrm>
            <a:off x="611188" y="260350"/>
            <a:ext cx="7997825" cy="1143000"/>
          </a:xfrm>
        </p:spPr>
        <p:txBody>
          <a:bodyPr/>
          <a:lstStyle/>
          <a:p>
            <a:r>
              <a:rPr lang="nl-BE" altLang="nl-BE"/>
              <a:t>Beëindigen isolatie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196752"/>
            <a:ext cx="8569077" cy="5256583"/>
          </a:xfrm>
        </p:spPr>
        <p:txBody>
          <a:bodyPr>
            <a:normAutofit fontScale="70000" lnSpcReduction="20000"/>
          </a:bodyPr>
          <a:lstStyle/>
          <a:p>
            <a:pPr lvl="1">
              <a:defRPr/>
            </a:pPr>
            <a:endParaRPr lang="nl-BE" b="1" dirty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nl-BE" sz="2700" b="1" dirty="0"/>
              <a:t>TBC</a:t>
            </a:r>
            <a:r>
              <a:rPr lang="nl-BE" sz="2700" dirty="0"/>
              <a:t>: </a:t>
            </a:r>
          </a:p>
          <a:p>
            <a:pPr lvl="2">
              <a:defRPr/>
            </a:pPr>
            <a:r>
              <a:rPr lang="nl-BE" sz="2700" dirty="0"/>
              <a:t>beslissing arts</a:t>
            </a:r>
          </a:p>
          <a:p>
            <a:pPr marL="457200" lvl="1" indent="0">
              <a:buNone/>
              <a:defRPr/>
            </a:pPr>
            <a:endParaRPr lang="nl-BE" sz="2700" dirty="0"/>
          </a:p>
          <a:p>
            <a:pPr lvl="1">
              <a:defRPr/>
            </a:pPr>
            <a:r>
              <a:rPr lang="nl-BE" sz="2700" b="1" dirty="0"/>
              <a:t>MRSA: </a:t>
            </a:r>
          </a:p>
          <a:p>
            <a:pPr lvl="2">
              <a:defRPr/>
            </a:pPr>
            <a:r>
              <a:rPr lang="nl-BE" sz="2700" dirty="0"/>
              <a:t>Dekolonisatieschema (dag 1-5)</a:t>
            </a:r>
          </a:p>
          <a:p>
            <a:pPr lvl="2">
              <a:defRPr/>
            </a:pPr>
            <a:r>
              <a:rPr lang="nl-BE" sz="2700" dirty="0"/>
              <a:t>3 </a:t>
            </a:r>
            <a:r>
              <a:rPr lang="nl-BE" sz="2700" dirty="0" err="1"/>
              <a:t>screeningen</a:t>
            </a:r>
            <a:r>
              <a:rPr lang="nl-BE" sz="2700" dirty="0"/>
              <a:t> op dag 8 – 10 – 12 (op voorwaarde dat gerichte AB therapie 48u op voorhand gestopt werd)</a:t>
            </a:r>
          </a:p>
          <a:p>
            <a:pPr marL="914400" lvl="2" indent="0">
              <a:buNone/>
              <a:defRPr/>
            </a:pPr>
            <a:endParaRPr lang="nl-BE" dirty="0">
              <a:solidFill>
                <a:schemeClr val="tx1"/>
              </a:solidFill>
            </a:endParaRPr>
          </a:p>
          <a:p>
            <a:pPr lvl="1">
              <a:defRPr/>
            </a:pPr>
            <a:r>
              <a:rPr lang="nl-BE" sz="2700" b="1" dirty="0"/>
              <a:t>CPE: </a:t>
            </a:r>
          </a:p>
          <a:p>
            <a:pPr lvl="2">
              <a:defRPr/>
            </a:pPr>
            <a:r>
              <a:rPr lang="nl-BE" sz="2700" dirty="0"/>
              <a:t>isolatie tot ontslag (tenzij opname &gt;3 maand)</a:t>
            </a:r>
          </a:p>
          <a:p>
            <a:pPr lvl="2">
              <a:defRPr/>
            </a:pPr>
            <a:endParaRPr lang="nl-BE" sz="2700" dirty="0"/>
          </a:p>
          <a:p>
            <a:pPr lvl="1">
              <a:defRPr/>
            </a:pPr>
            <a:r>
              <a:rPr lang="nl-BE" sz="2700" b="1" dirty="0"/>
              <a:t>C “plus” isolatie: </a:t>
            </a:r>
          </a:p>
          <a:p>
            <a:pPr lvl="2">
              <a:defRPr/>
            </a:pPr>
            <a:r>
              <a:rPr lang="nl-BE" sz="2700" dirty="0" err="1"/>
              <a:t>Noro</a:t>
            </a:r>
            <a:r>
              <a:rPr lang="nl-BE" sz="2700" dirty="0"/>
              <a:t>, </a:t>
            </a:r>
            <a:r>
              <a:rPr lang="nl-BE" sz="2700" dirty="0" err="1"/>
              <a:t>Clostridium</a:t>
            </a:r>
            <a:r>
              <a:rPr lang="nl-BE" sz="2700" dirty="0"/>
              <a:t>: 48u stop klachten diarree/braken</a:t>
            </a:r>
          </a:p>
          <a:p>
            <a:pPr lvl="2">
              <a:defRPr/>
            </a:pPr>
            <a:r>
              <a:rPr lang="nl-BE" sz="2700" dirty="0"/>
              <a:t>Bij C en C ”plus” isolatie indien mogelijk: nieuwe kamer, kledij en bedlinnen</a:t>
            </a:r>
          </a:p>
          <a:p>
            <a:pPr marL="57150" indent="0">
              <a:buNone/>
              <a:defRPr/>
            </a:pPr>
            <a:endParaRPr lang="nl-BE" dirty="0"/>
          </a:p>
          <a:p>
            <a:pPr marL="57150" indent="0">
              <a:buNone/>
              <a:defRPr/>
            </a:pPr>
            <a:r>
              <a:rPr lang="nl-BE" b="1" dirty="0"/>
              <a:t>Isolatiekaart en PBM laten hangen voor schoonmaak </a:t>
            </a:r>
          </a:p>
        </p:txBody>
      </p:sp>
      <p:sp>
        <p:nvSpPr>
          <p:cNvPr id="61444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rgbClr val="26262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73737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BD845E5-140D-4417-8B13-8A9C70BA6B15}" type="slidenum">
              <a:rPr lang="en-US" altLang="nl-BE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70</a:t>
            </a:fld>
            <a:endParaRPr lang="en-US" altLang="nl-BE" sz="1400"/>
          </a:p>
        </p:txBody>
      </p:sp>
    </p:spTree>
    <p:extLst>
      <p:ext uri="{BB962C8B-B14F-4D97-AF65-F5344CB8AC3E}">
        <p14:creationId xmlns:p14="http://schemas.microsoft.com/office/powerpoint/2010/main" val="760609492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633413" y="6092825"/>
            <a:ext cx="1905000" cy="4445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A6539C-AB7A-43E4-B0DC-C7633306ADF1}" type="slidenum">
              <a:rPr lang="en-US" altLang="nl-BE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71</a:t>
            </a:fld>
            <a:endParaRPr lang="en-US" altLang="nl-BE" sz="1400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nl-BE" altLang="nl-BE" sz="3600"/>
              <a:t>Aanvragen ziekenhuishygiëne</a:t>
            </a:r>
            <a:br>
              <a:rPr lang="nl-BE" altLang="nl-BE" sz="3600"/>
            </a:br>
            <a:r>
              <a:rPr lang="nl-BE" altLang="nl-BE" sz="3600"/>
              <a:t>in HIX</a:t>
            </a:r>
            <a:endParaRPr lang="nl-NL" altLang="nl-BE" sz="3600"/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Font typeface="Times" pitchFamily="18" charset="0"/>
              <a:buNone/>
              <a:defRPr/>
            </a:pPr>
            <a:r>
              <a:rPr lang="nl-BE" dirty="0"/>
              <a:t>Stel MRSA positief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nl-NL" sz="2800" dirty="0"/>
              <a:t>Voer isolatie-indicatie MRSA in </a:t>
            </a:r>
          </a:p>
          <a:p>
            <a:pPr lvl="1" eaLnBrk="1" hangingPunct="1">
              <a:defRPr/>
            </a:pPr>
            <a:r>
              <a:rPr lang="nl-BE" sz="2400" dirty="0"/>
              <a:t>Op voorblad patiënt</a:t>
            </a:r>
            <a:br>
              <a:rPr lang="nl-BE" sz="2400" dirty="0"/>
            </a:br>
            <a:endParaRPr lang="nl-BE" sz="2400" dirty="0"/>
          </a:p>
          <a:p>
            <a:pPr lvl="1" eaLnBrk="1" hangingPunct="1">
              <a:defRPr/>
            </a:pPr>
            <a:r>
              <a:rPr lang="nl-BE" sz="2400" dirty="0"/>
              <a:t>Onder Isolatie–indicaties -&gt; via         : kies isolatie-indicatie –&gt; tabblad toevoegen isolatie-indicatie opent</a:t>
            </a:r>
            <a:br>
              <a:rPr lang="nl-BE" sz="2400" dirty="0"/>
            </a:br>
            <a:endParaRPr lang="nl-BE" sz="2400" dirty="0"/>
          </a:p>
          <a:p>
            <a:pPr lvl="1" eaLnBrk="1" hangingPunct="1">
              <a:defRPr/>
            </a:pPr>
            <a:r>
              <a:rPr lang="nl-BE" sz="2400" dirty="0"/>
              <a:t>Geef onder isolatie-indicatie </a:t>
            </a:r>
            <a:r>
              <a:rPr lang="nl-BE" sz="2400" b="1" i="1" dirty="0"/>
              <a:t>MRSA categorie 1 </a:t>
            </a:r>
            <a:r>
              <a:rPr lang="nl-BE" sz="2400" dirty="0"/>
              <a:t>in en bevestig met opslaan en sluiten </a:t>
            </a:r>
          </a:p>
        </p:txBody>
      </p:sp>
      <p:pic>
        <p:nvPicPr>
          <p:cNvPr id="3379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3539331"/>
            <a:ext cx="7239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9594061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BE" altLang="nl-BE"/>
          </a:p>
        </p:txBody>
      </p:sp>
      <p:sp>
        <p:nvSpPr>
          <p:cNvPr id="34819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633413" y="6092825"/>
            <a:ext cx="1905000" cy="4445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D2E9A0F-A65A-4342-98EA-B4DDD36C528B}" type="slidenum">
              <a:rPr lang="en-US" altLang="nl-BE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72</a:t>
            </a:fld>
            <a:endParaRPr lang="en-US" altLang="nl-BE" sz="1400"/>
          </a:p>
        </p:txBody>
      </p:sp>
      <p:pic>
        <p:nvPicPr>
          <p:cNvPr id="3482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30163"/>
            <a:ext cx="8955088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Picture 1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7813" y="3189288"/>
            <a:ext cx="5649912" cy="3668712"/>
          </a:xfrm>
          <a:noFill/>
        </p:spPr>
      </p:pic>
    </p:spTree>
    <p:extLst>
      <p:ext uri="{BB962C8B-B14F-4D97-AF65-F5344CB8AC3E}">
        <p14:creationId xmlns:p14="http://schemas.microsoft.com/office/powerpoint/2010/main" val="1935189168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633413" y="6092825"/>
            <a:ext cx="1905000" cy="4445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D6CD7BF-3860-43BB-B605-D7D48BF7E2E9}" type="slidenum">
              <a:rPr lang="en-US" altLang="nl-BE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73</a:t>
            </a:fld>
            <a:endParaRPr lang="en-US" altLang="nl-BE" sz="1400"/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nl-BE" altLang="nl-BE" sz="3600"/>
              <a:t>Aanvragen ziekenhuishygiëne</a:t>
            </a:r>
            <a:br>
              <a:rPr lang="nl-BE" altLang="nl-BE" sz="3600"/>
            </a:br>
            <a:r>
              <a:rPr lang="nl-BE" altLang="nl-BE" sz="3600"/>
              <a:t>in HIX</a:t>
            </a:r>
            <a:endParaRPr lang="nl-NL" altLang="nl-BE" sz="3600"/>
          </a:p>
        </p:txBody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eaLnBrk="1" hangingPunct="1">
              <a:buFont typeface="Times" pitchFamily="18" charset="0"/>
              <a:buNone/>
              <a:defRPr/>
            </a:pPr>
            <a:r>
              <a:rPr lang="nl-BE" dirty="0"/>
              <a:t>Stel MRSA positief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Voer isolatie indicatie MRSA in </a:t>
            </a:r>
          </a:p>
          <a:p>
            <a:pPr lvl="1" eaLnBrk="1" hangingPunct="1">
              <a:defRPr/>
            </a:pPr>
            <a:r>
              <a:rPr lang="nl-BE" dirty="0">
                <a:solidFill>
                  <a:schemeClr val="bg1">
                    <a:lumMod val="65000"/>
                  </a:schemeClr>
                </a:solidFill>
              </a:rPr>
              <a:t>Op voorblad patiënt</a:t>
            </a:r>
          </a:p>
          <a:p>
            <a:pPr lvl="1" eaLnBrk="1" hangingPunct="1">
              <a:defRPr/>
            </a:pPr>
            <a:r>
              <a:rPr lang="nl-BE" dirty="0">
                <a:solidFill>
                  <a:schemeClr val="bg1">
                    <a:lumMod val="65000"/>
                  </a:schemeClr>
                </a:solidFill>
              </a:rPr>
              <a:t>Onder Isolatie–indicaties – via         - kies isolatie-indicatie – tabblad toevoegen isolatie-indicatie opent</a:t>
            </a:r>
          </a:p>
          <a:p>
            <a:pPr lvl="1" eaLnBrk="1" hangingPunct="1">
              <a:defRPr/>
            </a:pPr>
            <a:r>
              <a:rPr lang="nl-BE" dirty="0">
                <a:solidFill>
                  <a:schemeClr val="bg1">
                    <a:lumMod val="65000"/>
                  </a:schemeClr>
                </a:solidFill>
              </a:rPr>
              <a:t>Geef onder isolatie-indicatie </a:t>
            </a:r>
            <a:r>
              <a:rPr lang="nl-BE" b="1" i="1" dirty="0">
                <a:solidFill>
                  <a:schemeClr val="bg1">
                    <a:lumMod val="65000"/>
                  </a:schemeClr>
                </a:solidFill>
              </a:rPr>
              <a:t>MRSA categorie 1 </a:t>
            </a:r>
            <a:r>
              <a:rPr lang="nl-BE" dirty="0">
                <a:solidFill>
                  <a:schemeClr val="bg1">
                    <a:lumMod val="65000"/>
                  </a:schemeClr>
                </a:solidFill>
              </a:rPr>
              <a:t>in en bevestig met opslaan en sluiten </a:t>
            </a:r>
          </a:p>
          <a:p>
            <a:pPr marL="457200" lvl="1" indent="0" eaLnBrk="1" hangingPunct="1">
              <a:buFont typeface="Times" pitchFamily="18" charset="0"/>
              <a:buNone/>
              <a:defRPr/>
            </a:pPr>
            <a:endParaRPr lang="nl-NL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nl-NL" dirty="0"/>
              <a:t>Op activiteitenplan (optioneel)</a:t>
            </a:r>
          </a:p>
          <a:p>
            <a:pPr marL="857250" lvl="1" indent="-457200" eaLnBrk="1" hangingPunct="1">
              <a:defRPr/>
            </a:pPr>
            <a:r>
              <a:rPr lang="nl-NL" dirty="0"/>
              <a:t>Start MRSA dekolonisatie via activiteitenplan - algemeen - behandelplan - kies dekolonisatieschema MRSA</a:t>
            </a:r>
          </a:p>
        </p:txBody>
      </p:sp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769" y="2859087"/>
            <a:ext cx="5635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9284959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2636838"/>
            <a:ext cx="560388" cy="255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867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633413" y="6092825"/>
            <a:ext cx="1905000" cy="4445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2036FA-05E6-43DC-A558-440AECFA1519}" type="slidenum">
              <a:rPr lang="en-US" altLang="nl-BE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74</a:t>
            </a:fld>
            <a:endParaRPr lang="en-US" altLang="nl-BE" sz="1400"/>
          </a:p>
        </p:txBody>
      </p:sp>
      <p:sp>
        <p:nvSpPr>
          <p:cNvPr id="3686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nl-BE" altLang="nl-BE" sz="3600"/>
              <a:t>Aanvragen ziekenhuishygiëne</a:t>
            </a:r>
            <a:br>
              <a:rPr lang="nl-BE" altLang="nl-BE" sz="3600"/>
            </a:br>
            <a:r>
              <a:rPr lang="nl-BE" altLang="nl-BE" sz="3600"/>
              <a:t>in HIX</a:t>
            </a:r>
            <a:endParaRPr lang="nl-NL" altLang="nl-BE" sz="3600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3413" y="1903413"/>
            <a:ext cx="8331200" cy="3973512"/>
          </a:xfrm>
        </p:spPr>
        <p:txBody>
          <a:bodyPr>
            <a:normAutofit fontScale="55000" lnSpcReduction="20000"/>
          </a:bodyPr>
          <a:lstStyle/>
          <a:p>
            <a:pPr marL="0" indent="0" eaLnBrk="1" hangingPunct="1">
              <a:buFont typeface="Times" pitchFamily="18" charset="0"/>
              <a:buNone/>
              <a:defRPr/>
            </a:pPr>
            <a:r>
              <a:rPr lang="nl-BE" dirty="0"/>
              <a:t>Stel MRSA positief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Voer isolatie indicatie MRSA in </a:t>
            </a:r>
          </a:p>
          <a:p>
            <a:pPr lvl="1" eaLnBrk="1" hangingPunct="1">
              <a:defRPr/>
            </a:pPr>
            <a:r>
              <a:rPr lang="nl-BE" dirty="0">
                <a:solidFill>
                  <a:schemeClr val="bg1">
                    <a:lumMod val="65000"/>
                  </a:schemeClr>
                </a:solidFill>
              </a:rPr>
              <a:t>Op voorblad patiënt</a:t>
            </a:r>
          </a:p>
          <a:p>
            <a:pPr lvl="1" eaLnBrk="1" hangingPunct="1">
              <a:defRPr/>
            </a:pPr>
            <a:r>
              <a:rPr lang="nl-BE" dirty="0">
                <a:solidFill>
                  <a:schemeClr val="bg1">
                    <a:lumMod val="65000"/>
                  </a:schemeClr>
                </a:solidFill>
              </a:rPr>
              <a:t>Onder Isolatie–indicaties – via         - kies isolatie-indicatie – tabblad toevoegen isolatie-indicatie opent</a:t>
            </a:r>
          </a:p>
          <a:p>
            <a:pPr lvl="1" eaLnBrk="1" hangingPunct="1">
              <a:defRPr/>
            </a:pPr>
            <a:r>
              <a:rPr lang="nl-BE" dirty="0">
                <a:solidFill>
                  <a:schemeClr val="bg1">
                    <a:lumMod val="65000"/>
                  </a:schemeClr>
                </a:solidFill>
              </a:rPr>
              <a:t>Geef onder isolatie-indicatie </a:t>
            </a:r>
            <a:r>
              <a:rPr lang="nl-BE" b="1" i="1" dirty="0">
                <a:solidFill>
                  <a:schemeClr val="bg1">
                    <a:lumMod val="65000"/>
                  </a:schemeClr>
                </a:solidFill>
              </a:rPr>
              <a:t>MRSA categorie 1 </a:t>
            </a:r>
            <a:r>
              <a:rPr lang="nl-BE" dirty="0">
                <a:solidFill>
                  <a:schemeClr val="bg1">
                    <a:lumMod val="65000"/>
                  </a:schemeClr>
                </a:solidFill>
              </a:rPr>
              <a:t>in en bevestig met opslaan en sluiten </a:t>
            </a:r>
          </a:p>
          <a:p>
            <a:pPr marL="457200" lvl="1" indent="0" eaLnBrk="1" hangingPunct="1">
              <a:buFont typeface="Times" pitchFamily="18" charset="0"/>
              <a:buNone/>
              <a:defRPr/>
            </a:pPr>
            <a:endParaRPr lang="nl-NL" dirty="0">
              <a:solidFill>
                <a:schemeClr val="bg2">
                  <a:lumMod val="60000"/>
                  <a:lumOff val="40000"/>
                </a:schemeClr>
              </a:solidFill>
            </a:endParaRP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Op activiteitenplan </a:t>
            </a:r>
          </a:p>
          <a:p>
            <a:pPr marL="857250" lvl="1" indent="-457200" eaLnBrk="1" hangingPunct="1">
              <a:defRPr/>
            </a:pPr>
            <a:r>
              <a:rPr lang="nl-NL" dirty="0">
                <a:solidFill>
                  <a:schemeClr val="bg1">
                    <a:lumMod val="65000"/>
                  </a:schemeClr>
                </a:solidFill>
              </a:rPr>
              <a:t>start MRSA dekolonisatie via activiteitenplan - algemeen - behandelplan - kies dekolonisatieschema MRSA</a:t>
            </a:r>
          </a:p>
          <a:p>
            <a:pPr marL="400050" lvl="1" indent="0" eaLnBrk="1" hangingPunct="1">
              <a:buFont typeface="Times" pitchFamily="18" charset="0"/>
              <a:buNone/>
              <a:defRPr/>
            </a:pPr>
            <a:endParaRPr lang="nl-NL" sz="3400" dirty="0">
              <a:solidFill>
                <a:schemeClr val="bg1">
                  <a:lumMod val="65000"/>
                </a:schemeClr>
              </a:solidFill>
            </a:endParaRP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nl-NL" dirty="0"/>
              <a:t>In medicatielijst kies voor VCMO “GZA MRSA dekolonisatieschema”.  Hierdoor wordt het dekolonisatieschema uitgezet alsook de beide producten.</a:t>
            </a:r>
          </a:p>
        </p:txBody>
      </p:sp>
    </p:spTree>
    <p:extLst>
      <p:ext uri="{BB962C8B-B14F-4D97-AF65-F5344CB8AC3E}">
        <p14:creationId xmlns:p14="http://schemas.microsoft.com/office/powerpoint/2010/main" val="2869601782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altLang="nl-BE" dirty="0"/>
              <a:t>Ziekenhuishygiëne op het portaal</a:t>
            </a:r>
          </a:p>
        </p:txBody>
      </p:sp>
      <p:sp>
        <p:nvSpPr>
          <p:cNvPr id="7577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nl-BE" dirty="0"/>
              <a:t>Aparte procedures </a:t>
            </a:r>
            <a:br>
              <a:rPr lang="nl-BE" dirty="0"/>
            </a:br>
            <a:r>
              <a:rPr lang="nl-BE" sz="2800" dirty="0"/>
              <a:t>(niet onder verpleegkundig procedureboek)</a:t>
            </a:r>
          </a:p>
          <a:p>
            <a:pPr marL="1255713" indent="-452438">
              <a:buFont typeface="Wingdings" pitchFamily="2" charset="2"/>
              <a:buChar char="à"/>
              <a:defRPr/>
            </a:pPr>
            <a:r>
              <a:rPr lang="nl-BE" sz="2400" dirty="0"/>
              <a:t>Portaal GZA</a:t>
            </a:r>
          </a:p>
          <a:p>
            <a:pPr marL="1255713" indent="-452438">
              <a:buFont typeface="Wingdings" pitchFamily="2" charset="2"/>
              <a:buChar char="à"/>
              <a:defRPr/>
            </a:pPr>
            <a:r>
              <a:rPr lang="nl-BE" sz="2400" dirty="0"/>
              <a:t>Procedureboeken</a:t>
            </a:r>
          </a:p>
          <a:p>
            <a:pPr marL="1255713" indent="-452438">
              <a:buFont typeface="Wingdings" pitchFamily="2" charset="2"/>
              <a:buChar char="à"/>
              <a:defRPr/>
            </a:pPr>
            <a:r>
              <a:rPr lang="nl-BE" sz="2400" dirty="0"/>
              <a:t>GZA Beleid en formulieren</a:t>
            </a:r>
          </a:p>
          <a:p>
            <a:pPr marL="1255713" indent="-452438">
              <a:buFont typeface="Wingdings" pitchFamily="2" charset="2"/>
              <a:buChar char="à"/>
              <a:defRPr/>
            </a:pPr>
            <a:r>
              <a:rPr lang="nl-BE" sz="2400" dirty="0"/>
              <a:t>Ziekenhuishygiëne</a:t>
            </a:r>
          </a:p>
          <a:p>
            <a:pPr marL="1255713" indent="-452438">
              <a:buFont typeface="Wingdings" pitchFamily="2" charset="2"/>
              <a:buChar char="à"/>
              <a:defRPr/>
            </a:pPr>
            <a:r>
              <a:rPr lang="nl-BE" sz="2400" dirty="0"/>
              <a:t>Per topic</a:t>
            </a:r>
          </a:p>
          <a:p>
            <a:pPr marL="803275" indent="0">
              <a:buFont typeface="Times" pitchFamily="18" charset="0"/>
              <a:buNone/>
              <a:defRPr/>
            </a:pPr>
            <a:endParaRPr lang="nl-BE" sz="2400" dirty="0"/>
          </a:p>
        </p:txBody>
      </p:sp>
      <p:sp>
        <p:nvSpPr>
          <p:cNvPr id="37892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633413" y="6092825"/>
            <a:ext cx="1905000" cy="4445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49D822D-72EB-4109-8690-5ECAB943B36F}" type="slidenum">
              <a:rPr lang="en-US" altLang="nl-BE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75</a:t>
            </a:fld>
            <a:endParaRPr lang="en-US" altLang="nl-BE" sz="1400"/>
          </a:p>
        </p:txBody>
      </p:sp>
    </p:spTree>
    <p:extLst>
      <p:ext uri="{BB962C8B-B14F-4D97-AF65-F5344CB8AC3E}">
        <p14:creationId xmlns:p14="http://schemas.microsoft.com/office/powerpoint/2010/main" val="3343584734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nl-BE" altLang="nl-BE"/>
          </a:p>
        </p:txBody>
      </p:sp>
      <p:sp>
        <p:nvSpPr>
          <p:cNvPr id="74755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rgbClr val="26262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73737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646972-8968-4642-8494-0D8B1231922E}" type="slidenum">
              <a:rPr lang="en-US" altLang="nl-BE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76</a:t>
            </a:fld>
            <a:endParaRPr lang="en-US" altLang="nl-BE" sz="1400"/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1" y="836712"/>
            <a:ext cx="10695501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24002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el 1"/>
          <p:cNvSpPr>
            <a:spLocks noGrp="1"/>
          </p:cNvSpPr>
          <p:nvPr>
            <p:ph type="title"/>
          </p:nvPr>
        </p:nvSpPr>
        <p:spPr>
          <a:xfrm>
            <a:off x="645095" y="116632"/>
            <a:ext cx="7997825" cy="1143000"/>
          </a:xfrm>
        </p:spPr>
        <p:txBody>
          <a:bodyPr>
            <a:normAutofit fontScale="90000"/>
          </a:bodyPr>
          <a:lstStyle/>
          <a:p>
            <a:r>
              <a:rPr lang="nl-BE" altLang="nl-BE" dirty="0"/>
              <a:t>Dienstensite ziekenhuishygiëne</a:t>
            </a:r>
          </a:p>
        </p:txBody>
      </p:sp>
      <p:sp>
        <p:nvSpPr>
          <p:cNvPr id="75779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rgbClr val="26262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73737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5720303-A750-4DB3-B4EB-00FA411E77AE}" type="slidenum">
              <a:rPr lang="en-US" altLang="nl-BE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77</a:t>
            </a:fld>
            <a:endParaRPr lang="en-US" altLang="nl-BE" sz="1400"/>
          </a:p>
        </p:txBody>
      </p:sp>
      <p:sp>
        <p:nvSpPr>
          <p:cNvPr id="2" name="Tijdelijke aanduiding voor inhou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29784"/>
            <a:ext cx="8280920" cy="582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9157027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err="1"/>
              <a:t>Covid</a:t>
            </a:r>
            <a:r>
              <a:rPr lang="nl-BE" dirty="0"/>
              <a:t> 19</a:t>
            </a:r>
            <a:endParaRPr lang="en-US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BE" dirty="0"/>
              <a:t>Bevestigd = C+D “plus” isolatie  </a:t>
            </a:r>
          </a:p>
          <a:p>
            <a:r>
              <a:rPr lang="nl-BE" dirty="0"/>
              <a:t>Vermoeden = Transit = C+D “plus” isolatie met telkens nieuwe schort   (gele bol)</a:t>
            </a:r>
          </a:p>
          <a:p>
            <a:endParaRPr lang="nl-BE" dirty="0"/>
          </a:p>
          <a:p>
            <a:r>
              <a:rPr lang="nl-BE" dirty="0"/>
              <a:t> Portaal: COVID-19 pagina</a:t>
            </a:r>
          </a:p>
          <a:p>
            <a:pPr lvl="1"/>
            <a:r>
              <a:rPr lang="nl-BE" dirty="0">
                <a:hlinkClick r:id="rId2"/>
              </a:rPr>
              <a:t>Portaal GZA</a:t>
            </a:r>
            <a:r>
              <a:rPr lang="nl-BE" dirty="0"/>
              <a:t> </a:t>
            </a:r>
          </a:p>
          <a:p>
            <a:endParaRPr lang="nl-BE" dirty="0"/>
          </a:p>
          <a:p>
            <a:r>
              <a:rPr lang="nl-BE" dirty="0">
                <a:hlinkClick r:id="rId3"/>
              </a:rPr>
              <a:t>Tabel PBM</a:t>
            </a:r>
            <a:endParaRPr lang="nl-BE" dirty="0"/>
          </a:p>
          <a:p>
            <a:r>
              <a:rPr lang="nl-BE" dirty="0">
                <a:hlinkClick r:id="rId4"/>
              </a:rPr>
              <a:t>Richtlijnen afval</a:t>
            </a:r>
            <a:endParaRPr lang="en-US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856" y="3933056"/>
            <a:ext cx="453581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3956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/>
              <a:t>COVID-19</a:t>
            </a:r>
            <a:r>
              <a:rPr lang="nl-BE" b="1" dirty="0">
                <a:solidFill>
                  <a:srgbClr val="FF0000"/>
                </a:solidFill>
              </a:rPr>
              <a:t>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BE" dirty="0">
                <a:hlinkClick r:id="rId2"/>
              </a:rPr>
              <a:t>Isolatie C+D “plus” COVID 19</a:t>
            </a:r>
            <a:endParaRPr lang="nl-BE" dirty="0"/>
          </a:p>
          <a:p>
            <a:r>
              <a:rPr lang="nl-BE" dirty="0">
                <a:hlinkClick r:id="rId3"/>
              </a:rPr>
              <a:t>COVID-19 – einde isolatie</a:t>
            </a:r>
            <a:endParaRPr lang="nl-BE" dirty="0"/>
          </a:p>
          <a:p>
            <a:pPr marL="0" indent="0">
              <a:buNone/>
            </a:pPr>
            <a:endParaRPr lang="nl-BE" dirty="0"/>
          </a:p>
          <a:p>
            <a:endParaRPr lang="nl-BE" dirty="0"/>
          </a:p>
          <a:p>
            <a:r>
              <a:rPr lang="nl-BE" dirty="0"/>
              <a:t>Ziekenhuishygiëne: </a:t>
            </a:r>
          </a:p>
          <a:p>
            <a:pPr lvl="1"/>
            <a:r>
              <a:rPr lang="nl-BE" dirty="0" err="1"/>
              <a:t>Dect</a:t>
            </a:r>
            <a:r>
              <a:rPr lang="nl-BE" dirty="0"/>
              <a:t> 34383</a:t>
            </a:r>
          </a:p>
          <a:p>
            <a:pPr lvl="1"/>
            <a:r>
              <a:rPr lang="nl-BE" dirty="0">
                <a:hlinkClick r:id="rId4"/>
              </a:rPr>
              <a:t>ziekenhuishygiene@gza.be</a:t>
            </a:r>
            <a:r>
              <a:rPr lang="nl-B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2498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515938" y="152400"/>
            <a:ext cx="7997825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fr-FR" sz="4000" dirty="0" err="1"/>
              <a:t>Waarom</a:t>
            </a:r>
            <a:r>
              <a:rPr lang="en-US" altLang="fr-FR" sz="4000" dirty="0"/>
              <a:t>? </a:t>
            </a:r>
          </a:p>
        </p:txBody>
      </p:sp>
      <p:sp>
        <p:nvSpPr>
          <p:cNvPr id="31747" name="Tijdelijke aanduiding voor inhoud 2"/>
          <p:cNvSpPr>
            <a:spLocks noGrp="1"/>
          </p:cNvSpPr>
          <p:nvPr>
            <p:ph idx="1"/>
          </p:nvPr>
        </p:nvSpPr>
        <p:spPr>
          <a:xfrm>
            <a:off x="152400" y="2166938"/>
            <a:ext cx="7997825" cy="3806825"/>
          </a:xfrm>
        </p:spPr>
        <p:txBody>
          <a:bodyPr/>
          <a:lstStyle/>
          <a:p>
            <a:pPr marL="0" indent="0">
              <a:buFont typeface="Times" pitchFamily="18" charset="0"/>
              <a:buNone/>
            </a:pPr>
            <a:endParaRPr lang="en-US" altLang="fr-FR" dirty="0">
              <a:solidFill>
                <a:srgbClr val="0000FF"/>
              </a:solidFill>
            </a:endParaRPr>
          </a:p>
          <a:p>
            <a:pPr marL="0" indent="0">
              <a:buFont typeface="Times" pitchFamily="18" charset="0"/>
              <a:buNone/>
            </a:pPr>
            <a:endParaRPr lang="en-US" altLang="fr-FR" dirty="0">
              <a:solidFill>
                <a:srgbClr val="0000FF"/>
              </a:solidFill>
            </a:endParaRPr>
          </a:p>
          <a:p>
            <a:pPr marL="0" indent="0">
              <a:buFont typeface="Times" pitchFamily="18" charset="0"/>
              <a:buNone/>
            </a:pPr>
            <a:r>
              <a:rPr lang="en-US" altLang="fr-FR" sz="2600" dirty="0" err="1">
                <a:solidFill>
                  <a:schemeClr val="accent5">
                    <a:lumMod val="50000"/>
                  </a:schemeClr>
                </a:solidFill>
              </a:rPr>
              <a:t>Handhygiëne</a:t>
            </a:r>
            <a:endParaRPr lang="nl-BE" altLang="nl-BE" sz="2600" dirty="0">
              <a:solidFill>
                <a:schemeClr val="accent5">
                  <a:lumMod val="50000"/>
                </a:schemeClr>
              </a:solidFill>
            </a:endParaRPr>
          </a:p>
        </p:txBody>
      </p:sp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900277455"/>
              </p:ext>
            </p:extLst>
          </p:nvPr>
        </p:nvGraphicFramePr>
        <p:xfrm>
          <a:off x="2133599" y="1077684"/>
          <a:ext cx="6380163" cy="53231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Espace réservé du contenu 4"/>
          <p:cNvPicPr>
            <a:picLocks noChangeAspect="1"/>
          </p:cNvPicPr>
          <p:nvPr/>
        </p:nvPicPr>
        <p:blipFill>
          <a:blip r:embed="rId8"/>
          <a:srcRect l="-31349" r="-31349"/>
          <a:stretch>
            <a:fillRect/>
          </a:stretch>
        </p:blipFill>
        <p:spPr bwMode="auto">
          <a:xfrm>
            <a:off x="-180528" y="5517232"/>
            <a:ext cx="1960563" cy="120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</p:pic>
    </p:spTree>
    <p:extLst>
      <p:ext uri="{BB962C8B-B14F-4D97-AF65-F5344CB8AC3E}">
        <p14:creationId xmlns:p14="http://schemas.microsoft.com/office/powerpoint/2010/main" val="469562676"/>
      </p:ext>
    </p:extLst>
  </p:cSld>
  <p:clrMapOvr>
    <a:masterClrMapping/>
  </p:clrMapOvr>
  <p:transition spd="slow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Font typeface="Times" panose="02020603050405020304" pitchFamily="18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Times" panose="02020603050405020304" pitchFamily="18" charset="0"/>
              <a:buChar char="•"/>
              <a:defRPr sz="2800">
                <a:solidFill>
                  <a:srgbClr val="262626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400">
                <a:solidFill>
                  <a:srgbClr val="4C4C4C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73737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anose="02020603050405020304" pitchFamily="18" charset="0"/>
              <a:buChar char="•"/>
              <a:defRPr sz="2000">
                <a:solidFill>
                  <a:srgbClr val="999999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0E4A776-3F42-483E-8790-03438A3B0876}" type="slidenum">
              <a:rPr lang="en-US" altLang="nl-BE" sz="140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80</a:t>
            </a:fld>
            <a:endParaRPr lang="en-US" altLang="nl-BE" sz="1400"/>
          </a:p>
        </p:txBody>
      </p:sp>
      <p:sp>
        <p:nvSpPr>
          <p:cNvPr id="9011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nl-BE" altLang="nl-BE"/>
              <a:t>Contact </a:t>
            </a:r>
            <a:endParaRPr lang="nl-NL" altLang="nl-BE"/>
          </a:p>
        </p:txBody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205038"/>
            <a:ext cx="7997825" cy="3808412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Char char="§"/>
              <a:defRPr/>
            </a:pPr>
            <a:r>
              <a:rPr lang="nl-BE" sz="2400" dirty="0"/>
              <a:t>Team ziekenhuishygiëne GZA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Char char="§"/>
              <a:defRPr/>
            </a:pPr>
            <a:r>
              <a:rPr lang="nl-BE" sz="2000" dirty="0"/>
              <a:t>Dr. Van </a:t>
            </a:r>
            <a:r>
              <a:rPr lang="nl-BE" sz="2000" dirty="0" err="1"/>
              <a:t>Herendael</a:t>
            </a:r>
            <a:r>
              <a:rPr lang="nl-BE" sz="2000" dirty="0"/>
              <a:t> (geneesheer – ziekenhuishygiënist)</a:t>
            </a:r>
          </a:p>
          <a:p>
            <a:pPr lvl="4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nl-BE" dirty="0"/>
              <a:t>03.443.41.94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Char char="§"/>
              <a:defRPr/>
            </a:pPr>
            <a:r>
              <a:rPr lang="nl-BE" sz="2000" dirty="0"/>
              <a:t>Dr. Willems (geneesheer – ziekenhuishygiënist)</a:t>
            </a:r>
          </a:p>
          <a:p>
            <a:pPr lvl="4">
              <a:lnSpc>
                <a:spcPct val="80000"/>
              </a:lnSpc>
              <a:buNone/>
              <a:defRPr/>
            </a:pPr>
            <a:r>
              <a:rPr lang="nl-BE" sz="1600" dirty="0"/>
              <a:t>	</a:t>
            </a:r>
            <a:r>
              <a:rPr lang="nl-BE" dirty="0"/>
              <a:t>03.443.46.47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Char char="§"/>
              <a:defRPr/>
            </a:pPr>
            <a:r>
              <a:rPr lang="nl-BE" sz="2000" dirty="0"/>
              <a:t>Aurélie </a:t>
            </a:r>
            <a:r>
              <a:rPr lang="nl-BE" sz="2000" dirty="0" err="1"/>
              <a:t>Pinseel</a:t>
            </a:r>
            <a:r>
              <a:rPr lang="nl-BE" sz="2000" dirty="0"/>
              <a:t> (verpleegkundig – ziekenhuishygiënist)  </a:t>
            </a:r>
          </a:p>
          <a:p>
            <a:pPr lvl="3">
              <a:lnSpc>
                <a:spcPct val="80000"/>
              </a:lnSpc>
              <a:buNone/>
              <a:defRPr/>
            </a:pPr>
            <a:r>
              <a:rPr lang="nl-BE" dirty="0"/>
              <a:t>		03.443.43.83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Char char="§"/>
              <a:defRPr/>
            </a:pPr>
            <a:r>
              <a:rPr lang="nl-BE" sz="2000" dirty="0" err="1"/>
              <a:t>Bénédicte</a:t>
            </a:r>
            <a:r>
              <a:rPr lang="nl-BE" sz="2000" dirty="0"/>
              <a:t> </a:t>
            </a:r>
            <a:r>
              <a:rPr lang="nl-BE" sz="2000" dirty="0" err="1"/>
              <a:t>Thüer</a:t>
            </a:r>
            <a:r>
              <a:rPr lang="nl-BE" sz="2000" dirty="0"/>
              <a:t> (verpleegkundig – ziekenhuishygiënist)</a:t>
            </a:r>
          </a:p>
          <a:p>
            <a:pPr lvl="2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nl-BE" sz="2000" dirty="0"/>
              <a:t>		03.443.43.83  </a:t>
            </a:r>
            <a:r>
              <a:rPr lang="nl-BE" sz="2000" b="1" dirty="0">
                <a:solidFill>
                  <a:schemeClr val="bg2"/>
                </a:solidFill>
              </a:rPr>
              <a:t> </a:t>
            </a:r>
            <a:endParaRPr lang="nl-BE" sz="1400" b="1" dirty="0">
              <a:solidFill>
                <a:schemeClr val="bg2"/>
              </a:solidFill>
            </a:endParaRPr>
          </a:p>
          <a:p>
            <a:pPr lvl="2" eaLnBrk="1" hangingPunct="1">
              <a:lnSpc>
                <a:spcPct val="80000"/>
              </a:lnSpc>
              <a:buFont typeface="Wingdings" pitchFamily="2" charset="2"/>
              <a:buChar char="§"/>
              <a:defRPr/>
            </a:pPr>
            <a:r>
              <a:rPr lang="nl-BE" sz="2000" dirty="0"/>
              <a:t>Kaat Hofkens (verpleegkundig – ziekenhuishygiënist)</a:t>
            </a:r>
          </a:p>
          <a:p>
            <a:pPr lvl="4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nl-BE" dirty="0"/>
              <a:t>03.443.43.83</a:t>
            </a:r>
          </a:p>
          <a:p>
            <a:pPr marL="914400" lvl="2" indent="0" eaLnBrk="1" hangingPunct="1">
              <a:lnSpc>
                <a:spcPct val="80000"/>
              </a:lnSpc>
              <a:buFont typeface="Times" panose="02020603050405020304" pitchFamily="18" charset="0"/>
              <a:buNone/>
              <a:defRPr/>
            </a:pPr>
            <a:r>
              <a:rPr lang="nl-BE" sz="2000" dirty="0"/>
              <a:t>			</a:t>
            </a:r>
          </a:p>
          <a:p>
            <a:pPr eaLnBrk="1" hangingPunct="1">
              <a:lnSpc>
                <a:spcPct val="80000"/>
              </a:lnSpc>
              <a:defRPr/>
            </a:pPr>
            <a:endParaRPr lang="nl-NL" sz="20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6136" y="33874"/>
            <a:ext cx="3172956" cy="222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9745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el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7997825" cy="1143000"/>
          </a:xfrm>
        </p:spPr>
        <p:txBody>
          <a:bodyPr/>
          <a:lstStyle/>
          <a:p>
            <a:pPr algn="ctr"/>
            <a:r>
              <a:rPr lang="nl-BE" altLang="nl-BE"/>
              <a:t>Bedankt voor de aandacht!</a:t>
            </a:r>
          </a:p>
        </p:txBody>
      </p:sp>
      <p:sp>
        <p:nvSpPr>
          <p:cNvPr id="65539" name="Tijdelijke aanduiding voor dianummer 3"/>
          <p:cNvSpPr>
            <a:spLocks noGrp="1"/>
          </p:cNvSpPr>
          <p:nvPr>
            <p:ph type="sldNum" sz="quarter" idx="4294967295"/>
          </p:nvPr>
        </p:nvSpPr>
        <p:spPr>
          <a:xfrm>
            <a:off x="633413" y="6092825"/>
            <a:ext cx="1905000" cy="4445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2800">
                <a:solidFill>
                  <a:srgbClr val="262626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400">
                <a:solidFill>
                  <a:srgbClr val="4C4C4C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737373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rgbClr val="999999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B25BD13-1071-42A6-AE4B-F18ABF8B9C58}" type="slidenum">
              <a:rPr lang="en-US" altLang="nl-BE" sz="1400" smtClean="0">
                <a:solidFill>
                  <a:srgbClr val="FFFFFF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81</a:t>
            </a:fld>
            <a:endParaRPr lang="en-US" altLang="nl-BE" sz="1400">
              <a:solidFill>
                <a:srgbClr val="000000"/>
              </a:solidFill>
            </a:endParaRPr>
          </a:p>
        </p:txBody>
      </p:sp>
      <p:pic>
        <p:nvPicPr>
          <p:cNvPr id="65540" name="Image 1" descr="Fotolia_33440178_L.jpg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228725"/>
            <a:ext cx="5791200" cy="55387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898363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418513" cy="560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7745823"/>
      </p:ext>
    </p:extLst>
  </p:cSld>
  <p:clrMapOvr>
    <a:masterClrMapping/>
  </p:clrMapOvr>
</p:sld>
</file>

<file path=ppt/theme/theme1.xml><?xml version="1.0" encoding="utf-8"?>
<a:theme xmlns:a="http://schemas.openxmlformats.org/drawingml/2006/main" name="Bijscholing vrijwilligers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A sjabloon1">
  <a:themeElements>
    <a:clrScheme name="">
      <a:dk1>
        <a:srgbClr val="000000"/>
      </a:dk1>
      <a:lt1>
        <a:srgbClr val="FFFFFF"/>
      </a:lt1>
      <a:dk2>
        <a:srgbClr val="364F91"/>
      </a:dk2>
      <a:lt2>
        <a:srgbClr val="808080"/>
      </a:lt2>
      <a:accent1>
        <a:srgbClr val="E0E6F2"/>
      </a:accent1>
      <a:accent2>
        <a:srgbClr val="C1CBE6"/>
      </a:accent2>
      <a:accent3>
        <a:srgbClr val="FFFFFF"/>
      </a:accent3>
      <a:accent4>
        <a:srgbClr val="000000"/>
      </a:accent4>
      <a:accent5>
        <a:srgbClr val="EDF0F7"/>
      </a:accent5>
      <a:accent6>
        <a:srgbClr val="AFB8D0"/>
      </a:accent6>
      <a:hlink>
        <a:srgbClr val="859BCD"/>
      </a:hlink>
      <a:folHlink>
        <a:srgbClr val="364F91"/>
      </a:folHlink>
    </a:clrScheme>
    <a:fontScheme name="SA sjabloon1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SA sjablo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 sjabloon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 sjabloon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 sjabloon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 sjabloon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 sjabloon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 sjabloon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 sjabloon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 sjabloon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 sjabloon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 sjabloon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 sjabloon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Hoofdtekst xmlns="ccec6ada-32e9-44c8-bccf-680d31a046e5" xsi:nil="true"/>
    <Categorie xmlns="37e1b0a6-09f1-48f5-b2d5-213d5c26d0be">Powerpoint</Categorie>
    <Subcategorie xmlns="37e1b0a6-09f1-48f5-b2d5-213d5c26d0be">GZA Ziekenhuizen</Subcategori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37B56B819BB2488144A97E7B5605A7" ma:contentTypeVersion="2" ma:contentTypeDescription="Een nieuw document maken." ma:contentTypeScope="" ma:versionID="0d3c529d7c33a71aab127b7fb9f25f76">
  <xsd:schema xmlns:xsd="http://www.w3.org/2001/XMLSchema" xmlns:xs="http://www.w3.org/2001/XMLSchema" xmlns:p="http://schemas.microsoft.com/office/2006/metadata/properties" xmlns:ns2="ccec6ada-32e9-44c8-bccf-680d31a046e5" xmlns:ns3="37e1b0a6-09f1-48f5-b2d5-213d5c26d0be" targetNamespace="http://schemas.microsoft.com/office/2006/metadata/properties" ma:root="true" ma:fieldsID="2e870eea052075e6f9ea772e16c6224a" ns2:_="" ns3:_="">
    <xsd:import namespace="ccec6ada-32e9-44c8-bccf-680d31a046e5"/>
    <xsd:import namespace="37e1b0a6-09f1-48f5-b2d5-213d5c26d0be"/>
    <xsd:element name="properties">
      <xsd:complexType>
        <xsd:sequence>
          <xsd:element name="documentManagement">
            <xsd:complexType>
              <xsd:all>
                <xsd:element ref="ns2:Hoofdtekst" minOccurs="0"/>
                <xsd:element ref="ns3:Categorie" minOccurs="0"/>
                <xsd:element ref="ns3:Subcategori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ec6ada-32e9-44c8-bccf-680d31a046e5" elementFormDefault="qualified">
    <xsd:import namespace="http://schemas.microsoft.com/office/2006/documentManagement/types"/>
    <xsd:import namespace="http://schemas.microsoft.com/office/infopath/2007/PartnerControls"/>
    <xsd:element name="Hoofdtekst" ma:index="8" nillable="true" ma:displayName="Hoofdtekst" ma:internalName="Hoofdtekst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e1b0a6-09f1-48f5-b2d5-213d5c26d0be" elementFormDefault="qualified">
    <xsd:import namespace="http://schemas.microsoft.com/office/2006/documentManagement/types"/>
    <xsd:import namespace="http://schemas.microsoft.com/office/infopath/2007/PartnerControls"/>
    <xsd:element name="Categorie" ma:index="9" nillable="true" ma:displayName="Categorie" ma:internalName="Categorie">
      <xsd:simpleType>
        <xsd:restriction base="dms:Text">
          <xsd:maxLength value="255"/>
        </xsd:restriction>
      </xsd:simpleType>
    </xsd:element>
    <xsd:element name="Subcategorie" ma:index="10" nillable="true" ma:displayName="Subcategorie" ma:internalName="Subcategori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CFB012-DF38-45E6-890A-FF04E425E3C6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37e1b0a6-09f1-48f5-b2d5-213d5c26d0be"/>
    <ds:schemaRef ds:uri="http://purl.org/dc/terms/"/>
    <ds:schemaRef ds:uri="ccec6ada-32e9-44c8-bccf-680d31a046e5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4E1D92E-019E-4E8E-A095-C6D5BE539A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cec6ada-32e9-44c8-bccf-680d31a046e5"/>
    <ds:schemaRef ds:uri="37e1b0a6-09f1-48f5-b2d5-213d5c26d0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EC6DAAC-7E2E-4CFB-869E-51BFB66705E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Bijscholing vrijwilligers</Template>
  <TotalTime>2420</TotalTime>
  <Words>2929</Words>
  <Application>Microsoft Office PowerPoint</Application>
  <PresentationFormat>Diavoorstelling (4:3)</PresentationFormat>
  <Paragraphs>594</Paragraphs>
  <Slides>81</Slides>
  <Notes>23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3</vt:i4>
      </vt:variant>
      <vt:variant>
        <vt:lpstr>Diatitels</vt:lpstr>
      </vt:variant>
      <vt:variant>
        <vt:i4>81</vt:i4>
      </vt:variant>
    </vt:vector>
  </HeadingPairs>
  <TitlesOfParts>
    <vt:vector size="90" baseType="lpstr">
      <vt:lpstr>Arial</vt:lpstr>
      <vt:lpstr>Calibri</vt:lpstr>
      <vt:lpstr>Tahoma</vt:lpstr>
      <vt:lpstr>Times</vt:lpstr>
      <vt:lpstr>Verdana 11</vt:lpstr>
      <vt:lpstr>Wingdings</vt:lpstr>
      <vt:lpstr>Bijscholing vrijwilligers</vt:lpstr>
      <vt:lpstr>Aangepast ontwerp</vt:lpstr>
      <vt:lpstr>1_SA sjabloon1</vt:lpstr>
      <vt:lpstr>Infectiepreventie binnen GZA</vt:lpstr>
      <vt:lpstr>Inhoud</vt:lpstr>
      <vt:lpstr>Waarom SVM belangrijk?</vt:lpstr>
      <vt:lpstr>Belang infectiepreventie </vt:lpstr>
      <vt:lpstr>Zorginfectie (nosocomiale infectie) </vt:lpstr>
      <vt:lpstr>Handhygiëne </vt:lpstr>
      <vt:lpstr>Huid</vt:lpstr>
      <vt:lpstr>Waarom? </vt:lpstr>
      <vt:lpstr>PowerPoint-presentatie</vt:lpstr>
      <vt:lpstr> Effect van handontsmetting  op de micro-organismen van de huid</vt:lpstr>
      <vt:lpstr>Gebruik van handalcohol</vt:lpstr>
      <vt:lpstr>Basisvereisten</vt:lpstr>
      <vt:lpstr>Basisvereisten handhygiëne  voor wie?</vt:lpstr>
      <vt:lpstr>Hoe?</vt:lpstr>
      <vt:lpstr>PowerPoint-presentatie</vt:lpstr>
      <vt:lpstr>Handhygiene  Wanneer?</vt:lpstr>
      <vt:lpstr>Conclusie</vt:lpstr>
      <vt:lpstr>Handhygiëne en handschoengebruik</vt:lpstr>
      <vt:lpstr>PowerPoint-presentatie</vt:lpstr>
      <vt:lpstr>Is handhygiëne noodzakelijk tussen deze twee acties ? </vt:lpstr>
      <vt:lpstr>PowerPoint-presentatie</vt:lpstr>
      <vt:lpstr>Is handhygiëne noodzakelijk tussen deze twee acties ? </vt:lpstr>
      <vt:lpstr>PowerPoint-presentatie</vt:lpstr>
      <vt:lpstr>Is handhygiëne noodzakelijk tussen deze twee acties ? </vt:lpstr>
      <vt:lpstr>PowerPoint-presentatie</vt:lpstr>
      <vt:lpstr>Is handhygiëne noodzakelijk tussen deze twee acties ? </vt:lpstr>
      <vt:lpstr>PowerPoint-presentatie</vt:lpstr>
      <vt:lpstr>Is handhygiëne noodzakelijk tussen deze twee acties ? </vt:lpstr>
      <vt:lpstr>PowerPoint-presentatie</vt:lpstr>
      <vt:lpstr>Is handhygiëne noodzakelijk tussen deze twee acties ? </vt:lpstr>
      <vt:lpstr>PowerPoint-presentatie</vt:lpstr>
      <vt:lpstr>Is handhygiëne noodzakelijk tussen deze twee acties ? </vt:lpstr>
      <vt:lpstr>PowerPoint-presentatie</vt:lpstr>
      <vt:lpstr>Is handhygiëne noodzakelijk tussen deze twee acties ?</vt:lpstr>
      <vt:lpstr>PowerPoint-presentatie</vt:lpstr>
      <vt:lpstr>Persoonlijke Beschermingsmiddelen (PBM)</vt:lpstr>
      <vt:lpstr>Chirurgisch masker</vt:lpstr>
      <vt:lpstr>FFP 2 / FFP 3 masker  </vt:lpstr>
      <vt:lpstr>Hoesthygiëne: waarom?</vt:lpstr>
      <vt:lpstr>Hoesthygiëne</vt:lpstr>
      <vt:lpstr>PowerPoint-presentatie</vt:lpstr>
      <vt:lpstr> Linnen </vt:lpstr>
      <vt:lpstr>Correct gebruik van linnen</vt:lpstr>
      <vt:lpstr>Belang van een goede reiniging en desinfectie </vt:lpstr>
      <vt:lpstr>PowerPoint-presentatie</vt:lpstr>
      <vt:lpstr>PowerPoint-presentatie</vt:lpstr>
      <vt:lpstr>Belangrijke aandachtspunten</vt:lpstr>
      <vt:lpstr>PowerPoint-presentatie</vt:lpstr>
      <vt:lpstr>PowerPoint-presentatie</vt:lpstr>
      <vt:lpstr>Isolatiemaatregelen  </vt:lpstr>
      <vt:lpstr>PowerPoint-presentatie</vt:lpstr>
      <vt:lpstr>Soorten isolatie</vt:lpstr>
      <vt:lpstr>Algemeenheden</vt:lpstr>
      <vt:lpstr>Algemeenheden</vt:lpstr>
      <vt:lpstr>Aërogene (A) isolatiemaatregelen “kiemoverdracht via de lucht” </vt:lpstr>
      <vt:lpstr>Tuberculose</vt:lpstr>
      <vt:lpstr>Droplet (D) isolatiemaatregelen  “kiemoverdracht via speekseldruppels”</vt:lpstr>
      <vt:lpstr>Droplet “plus” isolatiemaatregelen  “kiemoverdracht via fijne speekseldruppels”</vt:lpstr>
      <vt:lpstr>Contact (C) isolatiemaatregelen “kiemoverdracht via handen / omgeving”  </vt:lpstr>
      <vt:lpstr>C “plus” isolatiemaatregelen “kiemoverdracht via handen / omgeving”  </vt:lpstr>
      <vt:lpstr>Beschermende (B) isolatiemaatregelen </vt:lpstr>
      <vt:lpstr>Isolatiemaatregelen</vt:lpstr>
      <vt:lpstr>Aantrekken persoonlijke beschermmiddelen </vt:lpstr>
      <vt:lpstr>Uitrekken persoonlijke beschermmiddelen</vt:lpstr>
      <vt:lpstr>Aan en uittrekken persoonlijke beschermmiddelen</vt:lpstr>
      <vt:lpstr>Materialen gebruikt bij de geïsoleerde (C of C “plus”) patiënt</vt:lpstr>
      <vt:lpstr>Eetgerei</vt:lpstr>
      <vt:lpstr>Persoonlijke kledij patiënt</vt:lpstr>
      <vt:lpstr>Isolatie Widget</vt:lpstr>
      <vt:lpstr>Beëindigen isolatie</vt:lpstr>
      <vt:lpstr>Aanvragen ziekenhuishygiëne in HIX</vt:lpstr>
      <vt:lpstr>PowerPoint-presentatie</vt:lpstr>
      <vt:lpstr>Aanvragen ziekenhuishygiëne in HIX</vt:lpstr>
      <vt:lpstr>Aanvragen ziekenhuishygiëne in HIX</vt:lpstr>
      <vt:lpstr>Ziekenhuishygiëne op het portaal</vt:lpstr>
      <vt:lpstr>PowerPoint-presentatie</vt:lpstr>
      <vt:lpstr>Dienstensite ziekenhuishygiëne</vt:lpstr>
      <vt:lpstr>Covid 19</vt:lpstr>
      <vt:lpstr>COVID-19 </vt:lpstr>
      <vt:lpstr>Contact </vt:lpstr>
      <vt:lpstr>Bedankt voor de aandacht!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Infectiepreventie binnen GZA</dc:title>
  <dc:creator>De Ruijter Sophie</dc:creator>
  <cp:lastModifiedBy>Sebbe Walder</cp:lastModifiedBy>
  <cp:revision>147</cp:revision>
  <cp:lastPrinted>2023-04-18T06:59:28Z</cp:lastPrinted>
  <dcterms:created xsi:type="dcterms:W3CDTF">2017-03-14T07:48:47Z</dcterms:created>
  <dcterms:modified xsi:type="dcterms:W3CDTF">2023-09-18T13:46:40Z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0x0101008637B56B819BB2488144A97E7B5605A7</vt:lpwstr>
  </property>
  <property fmtid="{D5CDD505-2E9C-101B-9397-08002B2CF9AE}" pid="3" name="Order">
    <vt:r8>5000</vt:r8>
  </property>
</Properties>
</file>